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40.xml" ContentType="application/vnd.openxmlformats-officedocument.presentationml.notesSlide+xml"/>
  <Override PartName="/ppt/notesSlides/notesSlide36.xml" ContentType="application/vnd.openxmlformats-officedocument.presentationml.notesSlide+xml"/>
  <Override PartName="/ppt/notesSlides/notesSlide42.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34.xml" ContentType="application/vnd.openxmlformats-officedocument.presentationml.notesSlide+xml"/>
  <Override PartName="/ppt/notesSlides/notesSlide31.xml" ContentType="application/vnd.openxmlformats-officedocument.presentationml.notesSlide+xml"/>
  <Override PartName="/ppt/notesSlides/notesSlide35.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E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75" d="100"/>
          <a:sy n="75" d="100"/>
        </p:scale>
        <p:origin x="94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33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deck/bg_clean/pg-01.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82829" y="2377879"/>
            <a:ext cx="8239379" cy="1184349"/>
          </a:xfrm>
          <a:prstGeom prst="rect">
            <a:avLst/>
          </a:prstGeom>
          <a:noFill/>
          <a:ln/>
        </p:spPr>
        <p:txBody>
          <a:bodyPr wrap="square" lIns="0" tIns="0" rIns="0" bIns="0" rtlCol="0" anchor="t"/>
          <a:lstStyle/>
          <a:p>
            <a:pPr marL="0" indent="0" algn="l">
              <a:lnSpc>
                <a:spcPct val="100000"/>
              </a:lnSpc>
              <a:buNone/>
            </a:pPr>
            <a:r>
              <a:rPr lang="en-US" sz="4807" dirty="0">
                <a:solidFill>
                  <a:srgbClr val="C00000"/>
                </a:solidFill>
                <a:latin typeface="Calibri" pitchFamily="34" charset="0"/>
                <a:ea typeface="Calibri" pitchFamily="34" charset="-122"/>
                <a:cs typeface="Calibri" pitchFamily="34" charset="-120"/>
              </a:rPr>
              <a:t>Corporate Culture:</a:t>
            </a:r>
            <a:endParaRPr lang="en-US" sz="4807" dirty="0"/>
          </a:p>
        </p:txBody>
      </p:sp>
      <p:sp>
        <p:nvSpPr>
          <p:cNvPr id="4" name="Text 1"/>
          <p:cNvSpPr txBox="1"/>
          <p:nvPr/>
        </p:nvSpPr>
        <p:spPr>
          <a:xfrm>
            <a:off x="181229" y="3222774"/>
            <a:ext cx="5698490" cy="1446257"/>
          </a:xfrm>
          <a:prstGeom prst="rect">
            <a:avLst/>
          </a:prstGeom>
          <a:noFill/>
          <a:ln/>
        </p:spPr>
        <p:txBody>
          <a:bodyPr wrap="square" lIns="0" tIns="0" rIns="0" bIns="0" rtlCol="0" anchor="t"/>
          <a:lstStyle/>
          <a:p>
            <a:pPr marL="0" indent="0" algn="l">
              <a:lnSpc>
                <a:spcPct val="100000"/>
              </a:lnSpc>
              <a:buNone/>
            </a:pPr>
            <a:r>
              <a:rPr lang="en-US" sz="3604" dirty="0">
                <a:solidFill>
                  <a:srgbClr val="595959"/>
                </a:solidFill>
                <a:latin typeface="Calibri" pitchFamily="34" charset="0"/>
                <a:ea typeface="Calibri" pitchFamily="34" charset="-122"/>
                <a:cs typeface="Calibri" pitchFamily="34" charset="-120"/>
              </a:rPr>
              <a:t>Gen Z perceptions vs. experienced managers</a:t>
            </a:r>
            <a:endParaRPr lang="en-US" sz="3604" dirty="0"/>
          </a:p>
        </p:txBody>
      </p:sp>
      <p:sp>
        <p:nvSpPr>
          <p:cNvPr id="5" name="Text 2"/>
          <p:cNvSpPr txBox="1"/>
          <p:nvPr/>
        </p:nvSpPr>
        <p:spPr>
          <a:xfrm>
            <a:off x="279400" y="5763776"/>
            <a:ext cx="7504049" cy="462455"/>
          </a:xfrm>
          <a:prstGeom prst="rect">
            <a:avLst/>
          </a:prstGeom>
          <a:noFill/>
          <a:ln/>
        </p:spPr>
        <p:txBody>
          <a:bodyPr wrap="square" lIns="0" tIns="0" rIns="0" bIns="0" rtlCol="0" anchor="t"/>
          <a:lstStyle/>
          <a:p>
            <a:pPr marL="0" indent="0" algn="l">
              <a:lnSpc>
                <a:spcPct val="100000"/>
              </a:lnSpc>
              <a:buNone/>
            </a:pPr>
            <a:r>
              <a:rPr lang="en-US" sz="1877" dirty="0">
                <a:solidFill>
                  <a:srgbClr val="797979"/>
                </a:solidFill>
                <a:latin typeface="Calibri" pitchFamily="34" charset="0"/>
                <a:ea typeface="Calibri" pitchFamily="34" charset="-122"/>
                <a:cs typeface="Calibri" pitchFamily="34" charset="-120"/>
              </a:rPr>
              <a:t>December 2024</a:t>
            </a:r>
            <a:endParaRPr lang="en-US" sz="187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home/claude/deck/bg_clean/pg-02.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198171" y="2526813"/>
            <a:ext cx="7763764" cy="1460175"/>
          </a:xfrm>
          <a:prstGeom prst="rect">
            <a:avLst/>
          </a:prstGeom>
          <a:noFill/>
          <a:ln/>
        </p:spPr>
        <p:txBody>
          <a:bodyPr wrap="square" lIns="0" tIns="0" rIns="0" bIns="0" rtlCol="0" anchor="t"/>
          <a:lstStyle/>
          <a:p>
            <a:pPr marL="0" indent="0" algn="l">
              <a:lnSpc>
                <a:spcPct val="100000"/>
              </a:lnSpc>
              <a:buNone/>
            </a:pPr>
            <a:r>
              <a:rPr lang="en-US" sz="5927" dirty="0">
                <a:solidFill>
                  <a:srgbClr val="FFFFFF"/>
                </a:solidFill>
                <a:latin typeface="Calibri" pitchFamily="34" charset="0"/>
                <a:ea typeface="Calibri" pitchFamily="34" charset="-122"/>
                <a:cs typeface="Calibri" pitchFamily="34" charset="-120"/>
              </a:rPr>
              <a:t>Sample Composition</a:t>
            </a:r>
            <a:endParaRPr lang="en-US" sz="5927" dirty="0"/>
          </a:p>
        </p:txBody>
      </p:sp>
      <p:sp>
        <p:nvSpPr>
          <p:cNvPr id="4" name="Text 1"/>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 / Corporate Culture</a:t>
            </a:r>
            <a:endParaRPr lang="en-US" sz="1128"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home/claude/deck/bg_clean/pg-03.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611626" y="32309"/>
            <a:ext cx="8108188"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Survey participants</a:t>
            </a:r>
            <a:endParaRPr lang="en-US" sz="3980" dirty="0"/>
          </a:p>
        </p:txBody>
      </p:sp>
      <p:sp>
        <p:nvSpPr>
          <p:cNvPr id="4" name="Text 1"/>
          <p:cNvSpPr txBox="1"/>
          <p:nvPr/>
        </p:nvSpPr>
        <p:spPr>
          <a:xfrm>
            <a:off x="3731895" y="893171"/>
            <a:ext cx="5192014" cy="684444"/>
          </a:xfrm>
          <a:prstGeom prst="rect">
            <a:avLst/>
          </a:prstGeom>
          <a:noFill/>
          <a:ln/>
        </p:spPr>
        <p:txBody>
          <a:bodyPr wrap="square" lIns="0" tIns="0" rIns="0" bIns="0" rtlCol="0" anchor="t"/>
          <a:lstStyle/>
          <a:p>
            <a:pPr marL="0" indent="0" algn="l">
              <a:lnSpc>
                <a:spcPct val="100000"/>
              </a:lnSpc>
              <a:buNone/>
            </a:pPr>
            <a:r>
              <a:rPr lang="en-US" sz="2778" i="1" dirty="0">
                <a:solidFill>
                  <a:srgbClr val="FFFFFF"/>
                </a:solidFill>
                <a:latin typeface="Calibri" pitchFamily="34" charset="0"/>
                <a:ea typeface="Calibri" pitchFamily="34" charset="-122"/>
                <a:cs typeface="Calibri" pitchFamily="34" charset="-120"/>
              </a:rPr>
              <a:t>300 Gen Z (aged 18–26)</a:t>
            </a:r>
            <a:endParaRPr lang="en-US" sz="2778" dirty="0"/>
          </a:p>
        </p:txBody>
      </p:sp>
      <p:sp>
        <p:nvSpPr>
          <p:cNvPr id="5" name="Text 2"/>
          <p:cNvSpPr txBox="1"/>
          <p:nvPr/>
        </p:nvSpPr>
        <p:spPr>
          <a:xfrm>
            <a:off x="433959" y="1579225"/>
            <a:ext cx="709803" cy="351831"/>
          </a:xfrm>
          <a:prstGeom prst="rect">
            <a:avLst/>
          </a:prstGeom>
          <a:noFill/>
          <a:ln/>
        </p:spPr>
        <p:txBody>
          <a:bodyPr wrap="square" lIns="0" tIns="0" rIns="0" bIns="0" rtlCol="0" anchor="t"/>
          <a:lstStyle/>
          <a:p>
            <a:pPr marL="0" indent="0" algn="l">
              <a:lnSpc>
                <a:spcPct val="100000"/>
              </a:lnSpc>
              <a:buNone/>
            </a:pPr>
            <a:r>
              <a:rPr lang="en-US" sz="1428" dirty="0">
                <a:solidFill>
                  <a:srgbClr val="FFFFFF"/>
                </a:solidFill>
                <a:latin typeface="Calibri" pitchFamily="34" charset="0"/>
                <a:ea typeface="Calibri" pitchFamily="34" charset="-122"/>
                <a:cs typeface="Calibri" pitchFamily="34" charset="-120"/>
              </a:rPr>
              <a:t>Gender</a:t>
            </a:r>
            <a:endParaRPr lang="en-US" sz="1428" dirty="0"/>
          </a:p>
        </p:txBody>
      </p:sp>
      <p:sp>
        <p:nvSpPr>
          <p:cNvPr id="6" name="Text 3"/>
          <p:cNvSpPr txBox="1"/>
          <p:nvPr/>
        </p:nvSpPr>
        <p:spPr>
          <a:xfrm>
            <a:off x="6064885" y="1591219"/>
            <a:ext cx="746633" cy="290857"/>
          </a:xfrm>
          <a:prstGeom prst="rect">
            <a:avLst/>
          </a:prstGeom>
          <a:noFill/>
          <a:ln/>
        </p:spPr>
        <p:txBody>
          <a:bodyPr wrap="square" lIns="0" tIns="0" rIns="0" bIns="0" rtlCol="0" anchor="t"/>
          <a:lstStyle/>
          <a:p>
            <a:pPr marL="0" indent="0" algn="l">
              <a:lnSpc>
                <a:spcPct val="100000"/>
              </a:lnSpc>
              <a:buNone/>
            </a:pPr>
            <a:r>
              <a:rPr lang="en-US" sz="1181" dirty="0">
                <a:solidFill>
                  <a:srgbClr val="FFFFFF"/>
                </a:solidFill>
                <a:latin typeface="Calibri" pitchFamily="34" charset="0"/>
                <a:ea typeface="Calibri" pitchFamily="34" charset="-122"/>
                <a:cs typeface="Calibri" pitchFamily="34" charset="-120"/>
              </a:rPr>
              <a:t>Education</a:t>
            </a:r>
            <a:endParaRPr lang="en-US" sz="1181" dirty="0"/>
          </a:p>
        </p:txBody>
      </p:sp>
      <p:sp>
        <p:nvSpPr>
          <p:cNvPr id="7" name="Text 4"/>
          <p:cNvSpPr txBox="1"/>
          <p:nvPr/>
        </p:nvSpPr>
        <p:spPr>
          <a:xfrm>
            <a:off x="7059295" y="1619711"/>
            <a:ext cx="3371342" cy="474962"/>
          </a:xfrm>
          <a:prstGeom prst="rect">
            <a:avLst/>
          </a:prstGeom>
          <a:noFill/>
          <a:ln/>
        </p:spPr>
        <p:txBody>
          <a:bodyPr wrap="square" lIns="0" tIns="0" rIns="0" bIns="0" rtlCol="0" anchor="t"/>
          <a:lstStyle/>
          <a:p>
            <a:pPr marL="0" indent="0" algn="l">
              <a:lnSpc>
                <a:spcPct val="100000"/>
              </a:lnSpc>
              <a:buNone/>
            </a:pPr>
            <a:r>
              <a:rPr lang="en-US" sz="1184" dirty="0">
                <a:solidFill>
                  <a:srgbClr val="000000"/>
                </a:solidFill>
                <a:latin typeface="Calibri" pitchFamily="34" charset="0"/>
                <a:ea typeface="Calibri" pitchFamily="34" charset="-122"/>
                <a:cs typeface="Calibri" pitchFamily="34" charset="-120"/>
              </a:rPr>
              <a:t>I'm a secondary school / vocational school student</a:t>
            </a:r>
            <a:endParaRPr lang="en-US" sz="1184" dirty="0"/>
          </a:p>
        </p:txBody>
      </p:sp>
      <p:sp>
        <p:nvSpPr>
          <p:cNvPr id="8" name="Text 5"/>
          <p:cNvSpPr txBox="1"/>
          <p:nvPr/>
        </p:nvSpPr>
        <p:spPr>
          <a:xfrm>
            <a:off x="7059295" y="1944350"/>
            <a:ext cx="3390773" cy="388788"/>
          </a:xfrm>
          <a:prstGeom prst="rect">
            <a:avLst/>
          </a:prstGeom>
          <a:noFill/>
          <a:ln/>
        </p:spPr>
        <p:txBody>
          <a:bodyPr wrap="square" lIns="0" tIns="0" rIns="0" bIns="0" rtlCol="0" anchor="t"/>
          <a:lstStyle/>
          <a:p>
            <a:pPr marL="0" indent="0" algn="l">
              <a:lnSpc>
                <a:spcPct val="100000"/>
              </a:lnSpc>
              <a:buNone/>
            </a:pPr>
            <a:r>
              <a:rPr lang="en-US" sz="1578" dirty="0">
                <a:solidFill>
                  <a:srgbClr val="000000"/>
                </a:solidFill>
                <a:latin typeface="Calibri" pitchFamily="34" charset="0"/>
                <a:ea typeface="Calibri" pitchFamily="34" charset="-122"/>
                <a:cs typeface="Calibri" pitchFamily="34" charset="-120"/>
              </a:rPr>
              <a:t>I'm a university / college student</a:t>
            </a:r>
            <a:endParaRPr lang="en-US" sz="1578" dirty="0"/>
          </a:p>
        </p:txBody>
      </p:sp>
      <p:sp>
        <p:nvSpPr>
          <p:cNvPr id="9" name="Text 6"/>
          <p:cNvSpPr txBox="1"/>
          <p:nvPr/>
        </p:nvSpPr>
        <p:spPr>
          <a:xfrm>
            <a:off x="7059295" y="2280349"/>
            <a:ext cx="3358007" cy="388048"/>
          </a:xfrm>
          <a:prstGeom prst="rect">
            <a:avLst/>
          </a:prstGeom>
          <a:noFill/>
          <a:ln/>
        </p:spPr>
        <p:txBody>
          <a:bodyPr wrap="square" lIns="0" tIns="0" rIns="0" bIns="0" rtlCol="0" anchor="t"/>
          <a:lstStyle/>
          <a:p>
            <a:pPr marL="0" indent="0" algn="l">
              <a:lnSpc>
                <a:spcPct val="100000"/>
              </a:lnSpc>
              <a:buNone/>
            </a:pPr>
            <a:r>
              <a:rPr lang="en-US" sz="1575" dirty="0">
                <a:solidFill>
                  <a:srgbClr val="000000"/>
                </a:solidFill>
                <a:latin typeface="Calibri" pitchFamily="34" charset="0"/>
                <a:ea typeface="Calibri" pitchFamily="34" charset="-122"/>
                <a:cs typeface="Calibri" pitchFamily="34" charset="-120"/>
              </a:rPr>
              <a:t>I'm not a student</a:t>
            </a:r>
            <a:endParaRPr lang="en-US" sz="1575" dirty="0"/>
          </a:p>
        </p:txBody>
      </p:sp>
      <p:sp>
        <p:nvSpPr>
          <p:cNvPr id="10" name="Text 7"/>
          <p:cNvSpPr txBox="1"/>
          <p:nvPr/>
        </p:nvSpPr>
        <p:spPr>
          <a:xfrm>
            <a:off x="557276" y="3021310"/>
            <a:ext cx="514858" cy="351831"/>
          </a:xfrm>
          <a:prstGeom prst="rect">
            <a:avLst/>
          </a:prstGeom>
          <a:noFill/>
          <a:ln/>
        </p:spPr>
        <p:txBody>
          <a:bodyPr wrap="square" lIns="0" tIns="0" rIns="0" bIns="0" rtlCol="0" anchor="t"/>
          <a:lstStyle/>
          <a:p>
            <a:pPr marL="0" indent="0" algn="l">
              <a:lnSpc>
                <a:spcPct val="100000"/>
              </a:lnSpc>
              <a:buNone/>
            </a:pPr>
            <a:r>
              <a:rPr lang="en-US" sz="1428" dirty="0">
                <a:solidFill>
                  <a:srgbClr val="FFFFFF"/>
                </a:solidFill>
                <a:latin typeface="Calibri" pitchFamily="34" charset="0"/>
                <a:ea typeface="Calibri" pitchFamily="34" charset="-122"/>
                <a:cs typeface="Calibri" pitchFamily="34" charset="-120"/>
              </a:rPr>
              <a:t>Age</a:t>
            </a:r>
            <a:endParaRPr lang="en-US" sz="1428" dirty="0"/>
          </a:p>
        </p:txBody>
      </p:sp>
      <p:sp>
        <p:nvSpPr>
          <p:cNvPr id="11" name="Text 8"/>
          <p:cNvSpPr txBox="1"/>
          <p:nvPr/>
        </p:nvSpPr>
        <p:spPr>
          <a:xfrm>
            <a:off x="5862701" y="3030482"/>
            <a:ext cx="947674" cy="289982"/>
          </a:xfrm>
          <a:prstGeom prst="rect">
            <a:avLst/>
          </a:prstGeom>
          <a:noFill/>
          <a:ln/>
        </p:spPr>
        <p:txBody>
          <a:bodyPr wrap="square" lIns="0" tIns="0" rIns="0" bIns="0" rtlCol="0" anchor="t"/>
          <a:lstStyle/>
          <a:p>
            <a:pPr marL="0" indent="0" algn="l">
              <a:lnSpc>
                <a:spcPct val="100000"/>
              </a:lnSpc>
              <a:buNone/>
            </a:pPr>
            <a:r>
              <a:rPr lang="en-US" sz="1177" dirty="0">
                <a:solidFill>
                  <a:srgbClr val="FFFFFF"/>
                </a:solidFill>
                <a:latin typeface="Calibri" pitchFamily="34" charset="0"/>
                <a:ea typeface="Calibri" pitchFamily="34" charset="-122"/>
                <a:cs typeface="Calibri" pitchFamily="34" charset="-120"/>
              </a:rPr>
              <a:t>Employment</a:t>
            </a:r>
            <a:endParaRPr lang="en-US" sz="1177" dirty="0"/>
          </a:p>
        </p:txBody>
      </p:sp>
      <p:sp>
        <p:nvSpPr>
          <p:cNvPr id="12" name="Text 9"/>
          <p:cNvSpPr txBox="1"/>
          <p:nvPr/>
        </p:nvSpPr>
        <p:spPr>
          <a:xfrm>
            <a:off x="7038340" y="3039428"/>
            <a:ext cx="2778252" cy="388048"/>
          </a:xfrm>
          <a:prstGeom prst="rect">
            <a:avLst/>
          </a:prstGeom>
          <a:noFill/>
          <a:ln/>
        </p:spPr>
        <p:txBody>
          <a:bodyPr wrap="square" lIns="0" tIns="0" rIns="0" bIns="0" rtlCol="0" anchor="t"/>
          <a:lstStyle/>
          <a:p>
            <a:pPr marL="0" indent="0" algn="l">
              <a:lnSpc>
                <a:spcPct val="100000"/>
              </a:lnSpc>
              <a:buNone/>
            </a:pPr>
            <a:r>
              <a:rPr lang="en-US" sz="1575" dirty="0">
                <a:solidFill>
                  <a:srgbClr val="000000"/>
                </a:solidFill>
                <a:latin typeface="Calibri" pitchFamily="34" charset="0"/>
                <a:ea typeface="Calibri" pitchFamily="34" charset="-122"/>
                <a:cs typeface="Calibri" pitchFamily="34" charset="-120"/>
              </a:rPr>
              <a:t>Yes, full-time</a:t>
            </a:r>
            <a:endParaRPr lang="en-US" sz="1575" dirty="0"/>
          </a:p>
        </p:txBody>
      </p:sp>
      <p:sp>
        <p:nvSpPr>
          <p:cNvPr id="13" name="Text 10"/>
          <p:cNvSpPr txBox="1"/>
          <p:nvPr/>
        </p:nvSpPr>
        <p:spPr>
          <a:xfrm>
            <a:off x="1749425" y="3085423"/>
            <a:ext cx="1176655" cy="373297"/>
          </a:xfrm>
          <a:prstGeom prst="rect">
            <a:avLst/>
          </a:prstGeom>
          <a:noFill/>
          <a:ln/>
        </p:spPr>
        <p:txBody>
          <a:bodyPr wrap="square" lIns="0" tIns="0" rIns="0" bIns="0" rtlCol="0" anchor="t"/>
          <a:lstStyle/>
          <a:p>
            <a:pPr marL="0" indent="0" algn="l">
              <a:lnSpc>
                <a:spcPct val="100000"/>
              </a:lnSpc>
              <a:buNone/>
            </a:pPr>
            <a:r>
              <a:rPr lang="en-US" sz="1515" dirty="0">
                <a:solidFill>
                  <a:srgbClr val="000000"/>
                </a:solidFill>
                <a:latin typeface="Calibri" pitchFamily="34" charset="0"/>
                <a:ea typeface="Calibri" pitchFamily="34" charset="-122"/>
                <a:cs typeface="Calibri" pitchFamily="34" charset="-120"/>
              </a:rPr>
              <a:t>18–21 years</a:t>
            </a:r>
            <a:endParaRPr lang="en-US" sz="1515" dirty="0"/>
          </a:p>
        </p:txBody>
      </p:sp>
      <p:sp>
        <p:nvSpPr>
          <p:cNvPr id="14" name="Text 11"/>
          <p:cNvSpPr txBox="1"/>
          <p:nvPr/>
        </p:nvSpPr>
        <p:spPr>
          <a:xfrm>
            <a:off x="7038340" y="3356336"/>
            <a:ext cx="3394202" cy="388788"/>
          </a:xfrm>
          <a:prstGeom prst="rect">
            <a:avLst/>
          </a:prstGeom>
          <a:noFill/>
          <a:ln/>
        </p:spPr>
        <p:txBody>
          <a:bodyPr wrap="square" lIns="0" tIns="0" rIns="0" bIns="0" rtlCol="0" anchor="t"/>
          <a:lstStyle/>
          <a:p>
            <a:pPr marL="0" indent="0" algn="l">
              <a:lnSpc>
                <a:spcPct val="100000"/>
              </a:lnSpc>
              <a:buNone/>
            </a:pPr>
            <a:r>
              <a:rPr lang="en-US" sz="1578" dirty="0">
                <a:solidFill>
                  <a:srgbClr val="000000"/>
                </a:solidFill>
                <a:latin typeface="Calibri" pitchFamily="34" charset="0"/>
                <a:ea typeface="Calibri" pitchFamily="34" charset="-122"/>
                <a:cs typeface="Calibri" pitchFamily="34" charset="-120"/>
              </a:rPr>
              <a:t>Yes, part-time</a:t>
            </a:r>
            <a:endParaRPr lang="en-US" sz="1578" dirty="0"/>
          </a:p>
        </p:txBody>
      </p:sp>
      <p:sp>
        <p:nvSpPr>
          <p:cNvPr id="15" name="Text 12"/>
          <p:cNvSpPr txBox="1"/>
          <p:nvPr/>
        </p:nvSpPr>
        <p:spPr>
          <a:xfrm>
            <a:off x="1771650" y="3506531"/>
            <a:ext cx="1233805" cy="391428"/>
          </a:xfrm>
          <a:prstGeom prst="rect">
            <a:avLst/>
          </a:prstGeom>
          <a:noFill/>
          <a:ln/>
        </p:spPr>
        <p:txBody>
          <a:bodyPr wrap="square" lIns="0" tIns="0" rIns="0" bIns="0" rtlCol="0" anchor="t"/>
          <a:lstStyle/>
          <a:p>
            <a:pPr marL="0" indent="0" algn="l">
              <a:lnSpc>
                <a:spcPct val="100000"/>
              </a:lnSpc>
              <a:buNone/>
            </a:pPr>
            <a:r>
              <a:rPr lang="en-US" sz="1589" dirty="0">
                <a:solidFill>
                  <a:srgbClr val="000000"/>
                </a:solidFill>
                <a:latin typeface="Calibri" pitchFamily="34" charset="0"/>
                <a:ea typeface="Calibri" pitchFamily="34" charset="-122"/>
                <a:cs typeface="Calibri" pitchFamily="34" charset="-120"/>
              </a:rPr>
              <a:t>22–24 years</a:t>
            </a:r>
            <a:endParaRPr lang="en-US" sz="1589" dirty="0"/>
          </a:p>
        </p:txBody>
      </p:sp>
      <p:sp>
        <p:nvSpPr>
          <p:cNvPr id="16" name="Text 13"/>
          <p:cNvSpPr txBox="1"/>
          <p:nvPr/>
        </p:nvSpPr>
        <p:spPr>
          <a:xfrm>
            <a:off x="7038340" y="3673836"/>
            <a:ext cx="2661031" cy="388788"/>
          </a:xfrm>
          <a:prstGeom prst="rect">
            <a:avLst/>
          </a:prstGeom>
          <a:noFill/>
          <a:ln/>
        </p:spPr>
        <p:txBody>
          <a:bodyPr wrap="square" lIns="0" tIns="0" rIns="0" bIns="0" rtlCol="0" anchor="t"/>
          <a:lstStyle/>
          <a:p>
            <a:pPr marL="0" indent="0" algn="l">
              <a:lnSpc>
                <a:spcPct val="100000"/>
              </a:lnSpc>
              <a:buNone/>
            </a:pPr>
            <a:r>
              <a:rPr lang="en-US" sz="1578" dirty="0">
                <a:solidFill>
                  <a:srgbClr val="000000"/>
                </a:solidFill>
                <a:latin typeface="Calibri" pitchFamily="34" charset="0"/>
                <a:ea typeface="Calibri" pitchFamily="34" charset="-122"/>
                <a:cs typeface="Calibri" pitchFamily="34" charset="-120"/>
              </a:rPr>
              <a:t>Yes, as a casual worker</a:t>
            </a:r>
            <a:endParaRPr lang="en-US" sz="1578" dirty="0"/>
          </a:p>
        </p:txBody>
      </p:sp>
      <p:sp>
        <p:nvSpPr>
          <p:cNvPr id="17" name="Text 14"/>
          <p:cNvSpPr txBox="1"/>
          <p:nvPr/>
        </p:nvSpPr>
        <p:spPr>
          <a:xfrm>
            <a:off x="1749425" y="3931878"/>
            <a:ext cx="1176655" cy="373297"/>
          </a:xfrm>
          <a:prstGeom prst="rect">
            <a:avLst/>
          </a:prstGeom>
          <a:noFill/>
          <a:ln/>
        </p:spPr>
        <p:txBody>
          <a:bodyPr wrap="square" lIns="0" tIns="0" rIns="0" bIns="0" rtlCol="0" anchor="t"/>
          <a:lstStyle/>
          <a:p>
            <a:pPr marL="0" indent="0" algn="l">
              <a:lnSpc>
                <a:spcPct val="100000"/>
              </a:lnSpc>
              <a:buNone/>
            </a:pPr>
            <a:r>
              <a:rPr lang="en-US" sz="1515" dirty="0">
                <a:solidFill>
                  <a:srgbClr val="000000"/>
                </a:solidFill>
                <a:latin typeface="Calibri" pitchFamily="34" charset="0"/>
                <a:ea typeface="Calibri" pitchFamily="34" charset="-122"/>
                <a:cs typeface="Calibri" pitchFamily="34" charset="-120"/>
              </a:rPr>
              <a:t>25–26 years</a:t>
            </a:r>
            <a:endParaRPr lang="en-US" sz="1515" dirty="0"/>
          </a:p>
        </p:txBody>
      </p:sp>
      <p:sp>
        <p:nvSpPr>
          <p:cNvPr id="18" name="Text 15"/>
          <p:cNvSpPr txBox="1"/>
          <p:nvPr/>
        </p:nvSpPr>
        <p:spPr>
          <a:xfrm>
            <a:off x="7038340" y="3991336"/>
            <a:ext cx="435483" cy="388788"/>
          </a:xfrm>
          <a:prstGeom prst="rect">
            <a:avLst/>
          </a:prstGeom>
          <a:noFill/>
          <a:ln/>
        </p:spPr>
        <p:txBody>
          <a:bodyPr wrap="square" lIns="0" tIns="0" rIns="0" bIns="0" rtlCol="0" anchor="t"/>
          <a:lstStyle/>
          <a:p>
            <a:pPr marL="0" indent="0" algn="l">
              <a:lnSpc>
                <a:spcPct val="100000"/>
              </a:lnSpc>
              <a:buNone/>
            </a:pPr>
            <a:r>
              <a:rPr lang="en-US" sz="1578" dirty="0">
                <a:solidFill>
                  <a:srgbClr val="000000"/>
                </a:solidFill>
                <a:latin typeface="Calibri" pitchFamily="34" charset="0"/>
                <a:ea typeface="Calibri" pitchFamily="34" charset="-122"/>
                <a:cs typeface="Calibri" pitchFamily="34" charset="-120"/>
              </a:rPr>
              <a:t>No</a:t>
            </a:r>
            <a:endParaRPr lang="en-US" sz="1578" dirty="0"/>
          </a:p>
        </p:txBody>
      </p:sp>
      <p:sp>
        <p:nvSpPr>
          <p:cNvPr id="19" name="Text 16"/>
          <p:cNvSpPr txBox="1"/>
          <p:nvPr/>
        </p:nvSpPr>
        <p:spPr>
          <a:xfrm>
            <a:off x="4653026" y="4530963"/>
            <a:ext cx="4304157" cy="582495"/>
          </a:xfrm>
          <a:prstGeom prst="rect">
            <a:avLst/>
          </a:prstGeom>
          <a:noFill/>
          <a:ln/>
        </p:spPr>
        <p:txBody>
          <a:bodyPr wrap="square" lIns="0" tIns="0" rIns="0" bIns="0" rtlCol="0" anchor="t"/>
          <a:lstStyle/>
          <a:p>
            <a:pPr marL="0" indent="0" algn="l">
              <a:lnSpc>
                <a:spcPct val="100000"/>
              </a:lnSpc>
              <a:buNone/>
            </a:pPr>
            <a:r>
              <a:rPr lang="en-US" sz="2364" i="1" dirty="0">
                <a:solidFill>
                  <a:srgbClr val="FFFFFF"/>
                </a:solidFill>
                <a:latin typeface="Calibri" pitchFamily="34" charset="0"/>
                <a:ea typeface="Calibri" pitchFamily="34" charset="-122"/>
                <a:cs typeface="Calibri" pitchFamily="34" charset="-120"/>
              </a:rPr>
              <a:t>28 company representatives</a:t>
            </a:r>
            <a:endParaRPr lang="en-US" sz="2364" dirty="0"/>
          </a:p>
        </p:txBody>
      </p:sp>
      <p:sp>
        <p:nvSpPr>
          <p:cNvPr id="20" name="Text 17"/>
          <p:cNvSpPr txBox="1"/>
          <p:nvPr/>
        </p:nvSpPr>
        <p:spPr>
          <a:xfrm>
            <a:off x="511429" y="5097534"/>
            <a:ext cx="711835" cy="351584"/>
          </a:xfrm>
          <a:prstGeom prst="rect">
            <a:avLst/>
          </a:prstGeom>
          <a:noFill/>
          <a:ln/>
        </p:spPr>
        <p:txBody>
          <a:bodyPr wrap="square" lIns="0" tIns="0" rIns="0" bIns="0" rtlCol="0" anchor="t"/>
          <a:lstStyle/>
          <a:p>
            <a:pPr marL="0" indent="0" algn="l">
              <a:lnSpc>
                <a:spcPct val="100000"/>
              </a:lnSpc>
              <a:buNone/>
            </a:pPr>
            <a:r>
              <a:rPr lang="en-US" sz="1427" dirty="0">
                <a:solidFill>
                  <a:srgbClr val="FFFFFF"/>
                </a:solidFill>
                <a:latin typeface="Calibri" pitchFamily="34" charset="0"/>
                <a:ea typeface="Calibri" pitchFamily="34" charset="-122"/>
                <a:cs typeface="Calibri" pitchFamily="34" charset="-120"/>
              </a:rPr>
              <a:t>Gender</a:t>
            </a:r>
            <a:endParaRPr lang="en-US" sz="1427" dirty="0"/>
          </a:p>
        </p:txBody>
      </p:sp>
      <p:sp>
        <p:nvSpPr>
          <p:cNvPr id="21" name="Text 18"/>
          <p:cNvSpPr txBox="1"/>
          <p:nvPr/>
        </p:nvSpPr>
        <p:spPr>
          <a:xfrm>
            <a:off x="6626860" y="5097534"/>
            <a:ext cx="514858" cy="351584"/>
          </a:xfrm>
          <a:prstGeom prst="rect">
            <a:avLst/>
          </a:prstGeom>
          <a:noFill/>
          <a:ln/>
        </p:spPr>
        <p:txBody>
          <a:bodyPr wrap="square" lIns="0" tIns="0" rIns="0" bIns="0" rtlCol="0" anchor="t"/>
          <a:lstStyle/>
          <a:p>
            <a:pPr marL="0" indent="0" algn="l">
              <a:lnSpc>
                <a:spcPct val="100000"/>
              </a:lnSpc>
              <a:buNone/>
            </a:pPr>
            <a:r>
              <a:rPr lang="en-US" sz="1427" dirty="0">
                <a:solidFill>
                  <a:srgbClr val="FFFFFF"/>
                </a:solidFill>
                <a:latin typeface="Calibri" pitchFamily="34" charset="0"/>
                <a:ea typeface="Calibri" pitchFamily="34" charset="-122"/>
                <a:cs typeface="Calibri" pitchFamily="34" charset="-120"/>
              </a:rPr>
              <a:t>Age</a:t>
            </a:r>
            <a:endParaRPr lang="en-US" sz="1427" dirty="0"/>
          </a:p>
        </p:txBody>
      </p:sp>
      <p:sp>
        <p:nvSpPr>
          <p:cNvPr id="22" name="Text 19"/>
          <p:cNvSpPr txBox="1"/>
          <p:nvPr/>
        </p:nvSpPr>
        <p:spPr>
          <a:xfrm>
            <a:off x="7819009" y="5161488"/>
            <a:ext cx="1176782" cy="373337"/>
          </a:xfrm>
          <a:prstGeom prst="rect">
            <a:avLst/>
          </a:prstGeom>
          <a:noFill/>
          <a:ln/>
        </p:spPr>
        <p:txBody>
          <a:bodyPr wrap="square" lIns="0" tIns="0" rIns="0" bIns="0" rtlCol="0" anchor="t"/>
          <a:lstStyle/>
          <a:p>
            <a:pPr marL="0" indent="0" algn="l">
              <a:lnSpc>
                <a:spcPct val="100000"/>
              </a:lnSpc>
              <a:buNone/>
            </a:pPr>
            <a:r>
              <a:rPr lang="en-US" sz="1515" dirty="0">
                <a:solidFill>
                  <a:srgbClr val="000000"/>
                </a:solidFill>
                <a:latin typeface="Calibri" pitchFamily="34" charset="0"/>
                <a:ea typeface="Calibri" pitchFamily="34" charset="-122"/>
                <a:cs typeface="Calibri" pitchFamily="34" charset="-120"/>
              </a:rPr>
              <a:t>18–30 years</a:t>
            </a:r>
            <a:endParaRPr lang="en-US" sz="1515" dirty="0"/>
          </a:p>
        </p:txBody>
      </p:sp>
      <p:sp>
        <p:nvSpPr>
          <p:cNvPr id="23" name="Text 20"/>
          <p:cNvSpPr txBox="1"/>
          <p:nvPr/>
        </p:nvSpPr>
        <p:spPr>
          <a:xfrm>
            <a:off x="7841234" y="5582723"/>
            <a:ext cx="1233932" cy="391468"/>
          </a:xfrm>
          <a:prstGeom prst="rect">
            <a:avLst/>
          </a:prstGeom>
          <a:noFill/>
          <a:ln/>
        </p:spPr>
        <p:txBody>
          <a:bodyPr wrap="square" lIns="0" tIns="0" rIns="0" bIns="0" rtlCol="0" anchor="t"/>
          <a:lstStyle/>
          <a:p>
            <a:pPr marL="0" indent="0" algn="l">
              <a:lnSpc>
                <a:spcPct val="100000"/>
              </a:lnSpc>
              <a:buNone/>
            </a:pPr>
            <a:r>
              <a:rPr lang="en-US" sz="1589" dirty="0">
                <a:solidFill>
                  <a:srgbClr val="000000"/>
                </a:solidFill>
                <a:latin typeface="Calibri" pitchFamily="34" charset="0"/>
                <a:ea typeface="Calibri" pitchFamily="34" charset="-122"/>
                <a:cs typeface="Calibri" pitchFamily="34" charset="-120"/>
              </a:rPr>
              <a:t>31–50 years</a:t>
            </a:r>
            <a:endParaRPr lang="en-US" sz="1589" dirty="0"/>
          </a:p>
        </p:txBody>
      </p:sp>
      <p:sp>
        <p:nvSpPr>
          <p:cNvPr id="24" name="Text 21"/>
          <p:cNvSpPr txBox="1"/>
          <p:nvPr/>
        </p:nvSpPr>
        <p:spPr>
          <a:xfrm>
            <a:off x="7819009" y="6008070"/>
            <a:ext cx="1176782" cy="373337"/>
          </a:xfrm>
          <a:prstGeom prst="rect">
            <a:avLst/>
          </a:prstGeom>
          <a:noFill/>
          <a:ln/>
        </p:spPr>
        <p:txBody>
          <a:bodyPr wrap="square" lIns="0" tIns="0" rIns="0" bIns="0" rtlCol="0" anchor="t"/>
          <a:lstStyle/>
          <a:p>
            <a:pPr marL="0" indent="0" algn="l">
              <a:lnSpc>
                <a:spcPct val="100000"/>
              </a:lnSpc>
              <a:buNone/>
            </a:pPr>
            <a:r>
              <a:rPr lang="en-US" sz="1515" dirty="0">
                <a:solidFill>
                  <a:srgbClr val="000000"/>
                </a:solidFill>
                <a:latin typeface="Calibri" pitchFamily="34" charset="0"/>
                <a:ea typeface="Calibri" pitchFamily="34" charset="-122"/>
                <a:cs typeface="Calibri" pitchFamily="34" charset="-120"/>
              </a:rPr>
              <a:t>51–65 years</a:t>
            </a:r>
            <a:endParaRPr lang="en-US" sz="1515" dirty="0"/>
          </a:p>
        </p:txBody>
      </p:sp>
      <p:sp>
        <p:nvSpPr>
          <p:cNvPr id="25" name="Text 22"/>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 / Corporate Culture</a:t>
            </a:r>
            <a:endParaRPr lang="en-US" sz="112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home/claude/deck/bg_clean/pg-04.png"/>
          <p:cNvPicPr>
            <a:picLocks noChangeAspect="1"/>
          </p:cNvPicPr>
          <p:nvPr/>
        </p:nvPicPr>
        <p:blipFill>
          <a:blip r:embed="rId3"/>
          <a:stretch>
            <a:fillRect/>
          </a:stretch>
        </p:blipFill>
        <p:spPr>
          <a:xfrm>
            <a:off x="0" y="18662"/>
            <a:ext cx="12192000" cy="6858000"/>
          </a:xfrm>
          <a:prstGeom prst="rect">
            <a:avLst/>
          </a:prstGeom>
        </p:spPr>
      </p:pic>
      <p:sp>
        <p:nvSpPr>
          <p:cNvPr id="3" name="Text 0"/>
          <p:cNvSpPr txBox="1"/>
          <p:nvPr/>
        </p:nvSpPr>
        <p:spPr>
          <a:xfrm>
            <a:off x="1819275" y="1920072"/>
            <a:ext cx="8566531" cy="2256191"/>
          </a:xfrm>
          <a:prstGeom prst="rect">
            <a:avLst/>
          </a:prstGeom>
          <a:noFill/>
          <a:ln/>
        </p:spPr>
        <p:txBody>
          <a:bodyPr wrap="square" lIns="0" tIns="0" rIns="0" bIns="0" rtlCol="0" anchor="t"/>
          <a:lstStyle/>
          <a:p>
            <a:pPr marL="0" indent="0" algn="ctr">
              <a:lnSpc>
                <a:spcPct val="100000"/>
              </a:lnSpc>
              <a:buNone/>
            </a:pPr>
            <a:r>
              <a:rPr lang="cs-CZ" sz="4056" dirty="0">
                <a:solidFill>
                  <a:srgbClr val="FFFFFF"/>
                </a:solidFill>
                <a:latin typeface="Calibri" pitchFamily="34" charset="0"/>
                <a:ea typeface="Calibri" pitchFamily="34" charset="-122"/>
                <a:cs typeface="Calibri" pitchFamily="34" charset="-120"/>
              </a:rPr>
              <a:t>I</a:t>
            </a:r>
            <a:r>
              <a:rPr lang="en-US" sz="4056" dirty="0" err="1">
                <a:solidFill>
                  <a:srgbClr val="FFFFFF"/>
                </a:solidFill>
                <a:latin typeface="Calibri" pitchFamily="34" charset="0"/>
                <a:ea typeface="Calibri" pitchFamily="34" charset="-122"/>
                <a:cs typeface="Calibri" pitchFamily="34" charset="-120"/>
              </a:rPr>
              <a:t>ntroduction</a:t>
            </a:r>
            <a:r>
              <a:rPr lang="en-US" sz="4056" dirty="0">
                <a:solidFill>
                  <a:srgbClr val="FFFFFF"/>
                </a:solidFill>
                <a:latin typeface="Calibri" pitchFamily="34" charset="0"/>
                <a:ea typeface="Calibri" pitchFamily="34" charset="-122"/>
                <a:cs typeface="Calibri" pitchFamily="34" charset="-120"/>
              </a:rPr>
              <a:t> to the Competing Values Framework of corporate culture</a:t>
            </a:r>
            <a:endParaRPr lang="en-US" sz="4056" dirty="0"/>
          </a:p>
        </p:txBody>
      </p:sp>
      <p:sp>
        <p:nvSpPr>
          <p:cNvPr id="4" name="Text 1"/>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4 / Corporate Culture</a:t>
            </a:r>
            <a:endParaRPr lang="en-US" sz="1128" dirty="0"/>
          </a:p>
        </p:txBody>
      </p:sp>
      <p:sp>
        <p:nvSpPr>
          <p:cNvPr id="5" name="Obdélník 4">
            <a:extLst>
              <a:ext uri="{FF2B5EF4-FFF2-40B4-BE49-F238E27FC236}">
                <a16:creationId xmlns:a16="http://schemas.microsoft.com/office/drawing/2014/main" id="{F1A176CC-1D86-A417-8469-797ED2B6D872}"/>
              </a:ext>
            </a:extLst>
          </p:cNvPr>
          <p:cNvSpPr/>
          <p:nvPr/>
        </p:nvSpPr>
        <p:spPr>
          <a:xfrm>
            <a:off x="1642405" y="1304920"/>
            <a:ext cx="914400" cy="783772"/>
          </a:xfrm>
          <a:prstGeom prst="rect">
            <a:avLst/>
          </a:prstGeom>
          <a:solidFill>
            <a:srgbClr val="2C3E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home/claude/deck/bg_clean/pg-05.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481070" y="375209"/>
            <a:ext cx="8210804"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Change vs. corporate culture</a:t>
            </a:r>
            <a:endParaRPr lang="en-US" sz="3980" dirty="0"/>
          </a:p>
        </p:txBody>
      </p:sp>
      <p:sp>
        <p:nvSpPr>
          <p:cNvPr id="4" name="Text 1"/>
          <p:cNvSpPr txBox="1"/>
          <p:nvPr/>
        </p:nvSpPr>
        <p:spPr>
          <a:xfrm>
            <a:off x="3655060" y="3016933"/>
            <a:ext cx="2049653" cy="1937972"/>
          </a:xfrm>
          <a:prstGeom prst="rect">
            <a:avLst/>
          </a:prstGeom>
          <a:noFill/>
          <a:ln/>
        </p:spPr>
        <p:txBody>
          <a:bodyPr wrap="square" lIns="0" tIns="0" rIns="0" bIns="0" rtlCol="0" anchor="t"/>
          <a:lstStyle/>
          <a:p>
            <a:pPr marL="0" indent="0" algn="l">
              <a:lnSpc>
                <a:spcPct val="100000"/>
              </a:lnSpc>
              <a:buNone/>
            </a:pPr>
            <a:r>
              <a:rPr lang="en-US" sz="1071" dirty="0">
                <a:solidFill>
                  <a:srgbClr val="44546A"/>
                </a:solidFill>
                <a:latin typeface="Calibri" pitchFamily="34" charset="0"/>
                <a:ea typeface="Calibri" pitchFamily="34" charset="-122"/>
                <a:cs typeface="Calibri" pitchFamily="34" charset="-120"/>
              </a:rPr>
              <a:t>Up to three-quarters of reengineering attempts, TQM implementations, strategy changes, or cost-reduction initiatives fail outright or create problems serious enough to threaten the company's survival.</a:t>
            </a:r>
            <a:endParaRPr lang="en-US" sz="1071" dirty="0"/>
          </a:p>
        </p:txBody>
      </p:sp>
      <p:sp>
        <p:nvSpPr>
          <p:cNvPr id="5" name="Text 2"/>
          <p:cNvSpPr txBox="1"/>
          <p:nvPr/>
        </p:nvSpPr>
        <p:spPr>
          <a:xfrm>
            <a:off x="9942830" y="3016933"/>
            <a:ext cx="2016887" cy="707469"/>
          </a:xfrm>
          <a:prstGeom prst="rect">
            <a:avLst/>
          </a:prstGeom>
          <a:noFill/>
          <a:ln/>
        </p:spPr>
        <p:txBody>
          <a:bodyPr wrap="square" lIns="0" tIns="0" rIns="0" bIns="0" rtlCol="0" anchor="t"/>
          <a:lstStyle/>
          <a:p>
            <a:pPr marL="0" indent="0" algn="l">
              <a:lnSpc>
                <a:spcPct val="100000"/>
              </a:lnSpc>
              <a:buNone/>
            </a:pPr>
            <a:r>
              <a:rPr lang="en-US" sz="1071" dirty="0">
                <a:solidFill>
                  <a:srgbClr val="44546A"/>
                </a:solidFill>
                <a:latin typeface="Calibri" pitchFamily="34" charset="0"/>
                <a:ea typeface="Calibri" pitchFamily="34" charset="-122"/>
                <a:cs typeface="Calibri" pitchFamily="34" charset="-120"/>
              </a:rPr>
              <a:t>The most common cause of failure is the inability to change the corporate culture.</a:t>
            </a:r>
            <a:endParaRPr lang="en-US" sz="1071" dirty="0"/>
          </a:p>
        </p:txBody>
      </p:sp>
      <p:sp>
        <p:nvSpPr>
          <p:cNvPr id="6" name="Text 3"/>
          <p:cNvSpPr txBox="1"/>
          <p:nvPr/>
        </p:nvSpPr>
        <p:spPr>
          <a:xfrm>
            <a:off x="9942830" y="3881867"/>
            <a:ext cx="1941322" cy="548401"/>
          </a:xfrm>
          <a:prstGeom prst="rect">
            <a:avLst/>
          </a:prstGeom>
          <a:noFill/>
          <a:ln/>
        </p:spPr>
        <p:txBody>
          <a:bodyPr wrap="square" lIns="0" tIns="0" rIns="0" bIns="0" rtlCol="0" anchor="t"/>
          <a:lstStyle/>
          <a:p>
            <a:pPr marL="0" indent="0" algn="l">
              <a:lnSpc>
                <a:spcPct val="100000"/>
              </a:lnSpc>
              <a:buNone/>
            </a:pPr>
            <a:r>
              <a:rPr lang="en-US" sz="846" i="1" dirty="0">
                <a:solidFill>
                  <a:srgbClr val="44546A"/>
                </a:solidFill>
                <a:latin typeface="Calibri" pitchFamily="34" charset="0"/>
                <a:ea typeface="Calibri" pitchFamily="34" charset="-122"/>
                <a:cs typeface="Calibri" pitchFamily="34" charset="-120"/>
              </a:rPr>
              <a:t>(Caldwell, 1994; CSC Index, 1994; Gross, Pascale, and Athos, 1993; Kotter and Heskett, 1992)</a:t>
            </a:r>
            <a:endParaRPr lang="en-US" sz="846" dirty="0"/>
          </a:p>
        </p:txBody>
      </p:sp>
      <p:sp>
        <p:nvSpPr>
          <p:cNvPr id="7" name="Text 4"/>
          <p:cNvSpPr txBox="1"/>
          <p:nvPr/>
        </p:nvSpPr>
        <p:spPr>
          <a:xfrm>
            <a:off x="4762500" y="5104237"/>
            <a:ext cx="1658239" cy="277917"/>
          </a:xfrm>
          <a:prstGeom prst="rect">
            <a:avLst/>
          </a:prstGeom>
          <a:noFill/>
          <a:ln/>
        </p:spPr>
        <p:txBody>
          <a:bodyPr wrap="square" lIns="0" tIns="0" rIns="0" bIns="0" rtlCol="0" anchor="t"/>
          <a:lstStyle/>
          <a:p>
            <a:pPr marL="0" indent="0" algn="l">
              <a:lnSpc>
                <a:spcPct val="100000"/>
              </a:lnSpc>
              <a:buNone/>
            </a:pPr>
            <a:r>
              <a:rPr lang="en-US" sz="1128" i="1" dirty="0">
                <a:solidFill>
                  <a:srgbClr val="44546A"/>
                </a:solidFill>
                <a:latin typeface="Calibri" pitchFamily="34" charset="0"/>
                <a:ea typeface="Calibri" pitchFamily="34" charset="-122"/>
                <a:cs typeface="Calibri" pitchFamily="34" charset="-120"/>
              </a:rPr>
              <a:t>(Cameron, 1997)</a:t>
            </a:r>
            <a:endParaRPr lang="en-US" sz="1128" dirty="0"/>
          </a:p>
        </p:txBody>
      </p:sp>
      <p:sp>
        <p:nvSpPr>
          <p:cNvPr id="8" name="Text 5"/>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5 / Corporate Culture</a:t>
            </a:r>
            <a:endParaRPr lang="en-US" sz="1128"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home/claude/deck/bg_clean/pg-06.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361694" y="4208086"/>
            <a:ext cx="4564634" cy="281615"/>
          </a:xfrm>
          <a:prstGeom prst="rect">
            <a:avLst/>
          </a:prstGeom>
          <a:noFill/>
          <a:ln/>
        </p:spPr>
        <p:txBody>
          <a:bodyPr wrap="square" lIns="0" tIns="0" rIns="0" bIns="0" rtlCol="0" anchor="t"/>
          <a:lstStyle/>
          <a:p>
            <a:pPr marL="0" indent="0" algn="l">
              <a:lnSpc>
                <a:spcPct val="100000"/>
              </a:lnSpc>
              <a:buNone/>
            </a:pPr>
            <a:r>
              <a:rPr lang="en-US" sz="1143" dirty="0">
                <a:solidFill>
                  <a:srgbClr val="3C3C3C"/>
                </a:solidFill>
                <a:latin typeface="Calibri" pitchFamily="34" charset="0"/>
                <a:ea typeface="Calibri" pitchFamily="34" charset="-122"/>
                <a:cs typeface="Calibri" pitchFamily="34" charset="-120"/>
              </a:rPr>
              <a:t>Hierarchical (processes, order, and control drive effectiveness)</a:t>
            </a:r>
            <a:endParaRPr lang="en-US" sz="1143" dirty="0"/>
          </a:p>
        </p:txBody>
      </p:sp>
      <p:sp>
        <p:nvSpPr>
          <p:cNvPr id="4" name="Text 1"/>
          <p:cNvSpPr txBox="1"/>
          <p:nvPr/>
        </p:nvSpPr>
        <p:spPr>
          <a:xfrm>
            <a:off x="2404110" y="34843"/>
            <a:ext cx="9293225" cy="801461"/>
          </a:xfrm>
          <a:prstGeom prst="rect">
            <a:avLst/>
          </a:prstGeom>
          <a:noFill/>
          <a:ln/>
        </p:spPr>
        <p:txBody>
          <a:bodyPr wrap="square" lIns="0" tIns="0" rIns="0" bIns="0" rtlCol="0" anchor="t"/>
          <a:lstStyle/>
          <a:p>
            <a:pPr marL="0" indent="0" algn="l">
              <a:lnSpc>
                <a:spcPct val="100000"/>
              </a:lnSpc>
              <a:buNone/>
            </a:pPr>
            <a:r>
              <a:rPr lang="en-US" sz="3253" dirty="0">
                <a:solidFill>
                  <a:srgbClr val="5C5F63"/>
                </a:solidFill>
                <a:latin typeface="Calibri" pitchFamily="34" charset="0"/>
                <a:ea typeface="Calibri" pitchFamily="34" charset="-122"/>
                <a:cs typeface="Calibri" pitchFamily="34" charset="-120"/>
              </a:rPr>
              <a:t>4 cultures: the Competing Values Framework</a:t>
            </a:r>
            <a:endParaRPr lang="en-US" sz="3253" dirty="0"/>
          </a:p>
        </p:txBody>
      </p:sp>
      <p:sp>
        <p:nvSpPr>
          <p:cNvPr id="5" name="Text 2"/>
          <p:cNvSpPr txBox="1"/>
          <p:nvPr/>
        </p:nvSpPr>
        <p:spPr>
          <a:xfrm>
            <a:off x="2981579" y="765155"/>
            <a:ext cx="9170924" cy="351831"/>
          </a:xfrm>
          <a:prstGeom prst="rect">
            <a:avLst/>
          </a:prstGeom>
          <a:noFill/>
          <a:ln/>
        </p:spPr>
        <p:txBody>
          <a:bodyPr wrap="square" lIns="0" tIns="0" rIns="0" bIns="0" rtlCol="0" anchor="t"/>
          <a:lstStyle/>
          <a:p>
            <a:pPr marL="0" indent="0" algn="l">
              <a:lnSpc>
                <a:spcPct val="100000"/>
              </a:lnSpc>
              <a:buNone/>
            </a:pPr>
            <a:r>
              <a:rPr lang="en-US" sz="1428" dirty="0">
                <a:solidFill>
                  <a:srgbClr val="44546A"/>
                </a:solidFill>
                <a:latin typeface="Calibri" pitchFamily="34" charset="0"/>
                <a:ea typeface="Calibri" pitchFamily="34" charset="-122"/>
                <a:cs typeface="Calibri" pitchFamily="34" charset="-120"/>
              </a:rPr>
              <a:t>The Competing Values Framework of corporate culture is built on a space with two dimensions:</a:t>
            </a:r>
            <a:endParaRPr lang="en-US" sz="1428" dirty="0"/>
          </a:p>
        </p:txBody>
      </p:sp>
      <p:sp>
        <p:nvSpPr>
          <p:cNvPr id="6" name="Text 3"/>
          <p:cNvSpPr txBox="1"/>
          <p:nvPr/>
        </p:nvSpPr>
        <p:spPr>
          <a:xfrm>
            <a:off x="5411216" y="1089597"/>
            <a:ext cx="2590292" cy="351091"/>
          </a:xfrm>
          <a:prstGeom prst="rect">
            <a:avLst/>
          </a:prstGeom>
          <a:noFill/>
          <a:ln/>
        </p:spPr>
        <p:txBody>
          <a:bodyPr wrap="square" lIns="0" tIns="0" rIns="0" bIns="0" rtlCol="0" anchor="t"/>
          <a:lstStyle/>
          <a:p>
            <a:pPr marL="0" indent="0" algn="l">
              <a:lnSpc>
                <a:spcPct val="100000"/>
              </a:lnSpc>
              <a:buNone/>
            </a:pPr>
            <a:r>
              <a:rPr lang="en-US" sz="1425" dirty="0">
                <a:solidFill>
                  <a:srgbClr val="3C3C3C"/>
                </a:solidFill>
                <a:latin typeface="Calibri" pitchFamily="34" charset="0"/>
                <a:ea typeface="Calibri" pitchFamily="34" charset="-122"/>
                <a:cs typeface="Calibri" pitchFamily="34" charset="-120"/>
              </a:rPr>
              <a:t>Flexibility and discretion</a:t>
            </a:r>
            <a:endParaRPr lang="en-US" sz="1425" dirty="0"/>
          </a:p>
        </p:txBody>
      </p:sp>
      <p:sp>
        <p:nvSpPr>
          <p:cNvPr id="7" name="Text 4"/>
          <p:cNvSpPr txBox="1"/>
          <p:nvPr/>
        </p:nvSpPr>
        <p:spPr>
          <a:xfrm>
            <a:off x="6369304" y="1533702"/>
            <a:ext cx="4523994" cy="277300"/>
          </a:xfrm>
          <a:prstGeom prst="rect">
            <a:avLst/>
          </a:prstGeom>
          <a:noFill/>
          <a:ln/>
        </p:spPr>
        <p:txBody>
          <a:bodyPr wrap="square" lIns="0" tIns="0" rIns="0" bIns="0" rtlCol="0" anchor="t"/>
          <a:lstStyle/>
          <a:p>
            <a:pPr marL="0" indent="0" algn="l">
              <a:lnSpc>
                <a:spcPct val="100000"/>
              </a:lnSpc>
              <a:buNone/>
            </a:pPr>
            <a:r>
              <a:rPr lang="en-US" sz="1125" dirty="0">
                <a:solidFill>
                  <a:srgbClr val="3C3C3C"/>
                </a:solidFill>
                <a:latin typeface="Calibri" pitchFamily="34" charset="0"/>
                <a:ea typeface="Calibri" pitchFamily="34" charset="-122"/>
                <a:cs typeface="Calibri" pitchFamily="34" charset="-120"/>
              </a:rPr>
              <a:t>Innovative (innovation and customer focus drive effectiveness)</a:t>
            </a:r>
            <a:endParaRPr lang="en-US" sz="1125" dirty="0"/>
          </a:p>
        </p:txBody>
      </p:sp>
      <p:sp>
        <p:nvSpPr>
          <p:cNvPr id="8" name="Text 5"/>
          <p:cNvSpPr txBox="1"/>
          <p:nvPr/>
        </p:nvSpPr>
        <p:spPr>
          <a:xfrm>
            <a:off x="1361694" y="1541109"/>
            <a:ext cx="4577461" cy="273576"/>
          </a:xfrm>
          <a:prstGeom prst="rect">
            <a:avLst/>
          </a:prstGeom>
          <a:noFill/>
          <a:ln/>
        </p:spPr>
        <p:txBody>
          <a:bodyPr wrap="square" lIns="0" tIns="0" rIns="0" bIns="0" rtlCol="0" anchor="t"/>
          <a:lstStyle/>
          <a:p>
            <a:pPr marL="0" indent="0" algn="l">
              <a:lnSpc>
                <a:spcPct val="100000"/>
              </a:lnSpc>
              <a:buNone/>
            </a:pPr>
            <a:r>
              <a:rPr lang="en-US" sz="1110" dirty="0">
                <a:solidFill>
                  <a:srgbClr val="3C3C3C"/>
                </a:solidFill>
                <a:latin typeface="Calibri" pitchFamily="34" charset="0"/>
                <a:ea typeface="Calibri" pitchFamily="34" charset="-122"/>
                <a:cs typeface="Calibri" pitchFamily="34" charset="-120"/>
              </a:rPr>
              <a:t>Clan (collaboration and people development drive effectiveness)</a:t>
            </a:r>
            <a:endParaRPr lang="en-US" sz="1110" dirty="0"/>
          </a:p>
        </p:txBody>
      </p:sp>
      <p:sp>
        <p:nvSpPr>
          <p:cNvPr id="9" name="Text 6"/>
          <p:cNvSpPr txBox="1"/>
          <p:nvPr/>
        </p:nvSpPr>
        <p:spPr>
          <a:xfrm>
            <a:off x="1260094" y="1809449"/>
            <a:ext cx="4456176" cy="1670859"/>
          </a:xfrm>
          <a:prstGeom prst="rect">
            <a:avLst/>
          </a:prstGeom>
          <a:noFill/>
          <a:ln/>
        </p:spPr>
        <p:txBody>
          <a:bodyPr wrap="square" lIns="0" tIns="0" rIns="0" bIns="0" rtlCol="0" anchor="t"/>
          <a:lstStyle/>
          <a:p>
            <a:pPr marL="0" indent="0" algn="l">
              <a:lnSpc>
                <a:spcPct val="100000"/>
              </a:lnSpc>
              <a:buNone/>
            </a:pPr>
            <a:r>
              <a:rPr lang="en-US" sz="1050" dirty="0">
                <a:solidFill>
                  <a:srgbClr val="000000"/>
                </a:solidFill>
                <a:latin typeface="Calibri" pitchFamily="34" charset="0"/>
                <a:ea typeface="Calibri" pitchFamily="34" charset="-122"/>
                <a:cs typeface="Calibri" pitchFamily="34" charset="-120"/>
              </a:rPr>
              <a:t>Leadership: Mentoring, facilitation, and passing on wise advice​ Values: Collaboration, Trust, Tradition, Long-term view, Loyalty, Teamwork​ Accountability: collective, WE​ Decision-making: participative, consensual, committees, referenda Performance management: Various qualitative team performance indicators​, engagement Rituals: Team-building, CSR, long meetings, meetings with board members Myths and stories: Founders, decency and respect, overcoming internal problems​ Physical traits: Relaxed dress code, open space for staff, plenty of meeting rooms, personal decoration, relax zones, cafeteria, equal benefits, the board sits with its people in the department and is easily accessible​</a:t>
            </a:r>
            <a:endParaRPr lang="en-US" sz="1050" dirty="0"/>
          </a:p>
        </p:txBody>
      </p:sp>
      <p:sp>
        <p:nvSpPr>
          <p:cNvPr id="10" name="Text 7"/>
          <p:cNvSpPr txBox="1"/>
          <p:nvPr/>
        </p:nvSpPr>
        <p:spPr>
          <a:xfrm>
            <a:off x="6273355" y="1820950"/>
            <a:ext cx="4324985" cy="1517507"/>
          </a:xfrm>
          <a:prstGeom prst="rect">
            <a:avLst/>
          </a:prstGeom>
          <a:noFill/>
          <a:ln/>
        </p:spPr>
        <p:txBody>
          <a:bodyPr wrap="square" lIns="0" tIns="0" rIns="0" bIns="0" rtlCol="0" anchor="t"/>
          <a:lstStyle/>
          <a:p>
            <a:pPr marL="0" indent="0" algn="l">
              <a:lnSpc>
                <a:spcPct val="100000"/>
              </a:lnSpc>
              <a:buNone/>
            </a:pPr>
            <a:r>
              <a:rPr lang="en-US" sz="1050" dirty="0">
                <a:solidFill>
                  <a:srgbClr val="000000"/>
                </a:solidFill>
                <a:latin typeface="Calibri" pitchFamily="34" charset="0"/>
                <a:ea typeface="Calibri" pitchFamily="34" charset="-122"/>
                <a:cs typeface="Calibri" pitchFamily="34" charset="-120"/>
              </a:rPr>
              <a:t>Leadership: Entrepreneurial, focused on supporting the development of market opportunities​ Values: Creativity, Innovation, Agility, Purpose, Freedom, Playfulness and Fun​ Accountability: project-based, AD HOC TEAM​ Decision-making: fast, risk-taking, testing, driven by market "demands" and team members' expertise​ Performance management: Success of a new product or service on the market​ Rituals: 20% of time spent generating ideas, brainstorming, first-name basis​ Myths and stories: Product successes, market successes, top projects​ Physical traits: Informal dress code, home office, collaborative tools, the board works with people and hosts joint parties</a:t>
            </a:r>
            <a:endParaRPr lang="en-US" sz="1050" dirty="0"/>
          </a:p>
        </p:txBody>
      </p:sp>
      <p:sp>
        <p:nvSpPr>
          <p:cNvPr id="11" name="Text 8"/>
          <p:cNvSpPr txBox="1"/>
          <p:nvPr/>
        </p:nvSpPr>
        <p:spPr>
          <a:xfrm>
            <a:off x="313055" y="3656124"/>
            <a:ext cx="725170" cy="43073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Internal focus</a:t>
            </a:r>
            <a:endParaRPr lang="en-US" sz="1071" dirty="0"/>
          </a:p>
        </p:txBody>
      </p:sp>
      <p:sp>
        <p:nvSpPr>
          <p:cNvPr id="12" name="Text 9"/>
          <p:cNvSpPr txBox="1"/>
          <p:nvPr/>
        </p:nvSpPr>
        <p:spPr>
          <a:xfrm>
            <a:off x="11196320" y="3697653"/>
            <a:ext cx="725170" cy="43073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External focus</a:t>
            </a:r>
            <a:endParaRPr lang="en-US" sz="1071" dirty="0"/>
          </a:p>
        </p:txBody>
      </p:sp>
      <p:sp>
        <p:nvSpPr>
          <p:cNvPr id="13" name="Text 10"/>
          <p:cNvSpPr txBox="1"/>
          <p:nvPr/>
        </p:nvSpPr>
        <p:spPr>
          <a:xfrm>
            <a:off x="6369304" y="4150154"/>
            <a:ext cx="4495292" cy="429814"/>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Market (aggressive competitiveness and customer focus drive effectiveness)</a:t>
            </a:r>
            <a:endParaRPr lang="en-US" sz="1071" dirty="0"/>
          </a:p>
        </p:txBody>
      </p:sp>
      <p:sp>
        <p:nvSpPr>
          <p:cNvPr id="14" name="Text 11"/>
          <p:cNvSpPr txBox="1"/>
          <p:nvPr/>
        </p:nvSpPr>
        <p:spPr>
          <a:xfrm>
            <a:off x="6267704" y="4404295"/>
            <a:ext cx="4336288" cy="1517761"/>
          </a:xfrm>
          <a:prstGeom prst="rect">
            <a:avLst/>
          </a:prstGeom>
          <a:noFill/>
          <a:ln/>
        </p:spPr>
        <p:txBody>
          <a:bodyPr wrap="square" lIns="0" tIns="0" rIns="0" bIns="0" rtlCol="0" anchor="t"/>
          <a:lstStyle/>
          <a:p>
            <a:pPr marL="0" indent="0" algn="l">
              <a:lnSpc>
                <a:spcPct val="100000"/>
              </a:lnSpc>
              <a:buNone/>
            </a:pPr>
            <a:r>
              <a:rPr lang="en-US" sz="1050" dirty="0">
                <a:solidFill>
                  <a:srgbClr val="000000"/>
                </a:solidFill>
                <a:latin typeface="Calibri" pitchFamily="34" charset="0"/>
                <a:ea typeface="Calibri" pitchFamily="34" charset="-122"/>
                <a:cs typeface="Calibri" pitchFamily="34" charset="-120"/>
              </a:rPr>
              <a:t>Leadership: Business coaching, consistent pressure on performance and leading by example​ Values: Mastery, Autonomy, Self-motivation, Achievement​, Ambition Accountability: individual, ME​ Decision-making: data-driven, rational, fast, economically driven​ Performance management: Financial KPI performance indicators​, market share Rituals: Promotions, elite club, instant dismissals, management in the field​ Myths and stories: Celebrating top performers, celebrating the impossible made possible, achieving the dream, beating the competition​ Physical traits: Whoever performs gets perks and better benefits, casual but professional dress code, the board leads by example and works with people</a:t>
            </a:r>
            <a:endParaRPr lang="en-US" sz="1050" dirty="0"/>
          </a:p>
        </p:txBody>
      </p:sp>
      <p:sp>
        <p:nvSpPr>
          <p:cNvPr id="15" name="Text 12"/>
          <p:cNvSpPr txBox="1"/>
          <p:nvPr/>
        </p:nvSpPr>
        <p:spPr>
          <a:xfrm>
            <a:off x="1260094" y="4484450"/>
            <a:ext cx="4407027" cy="1365678"/>
          </a:xfrm>
          <a:prstGeom prst="rect">
            <a:avLst/>
          </a:prstGeom>
          <a:noFill/>
          <a:ln/>
        </p:spPr>
        <p:txBody>
          <a:bodyPr wrap="square" lIns="0" tIns="0" rIns="0" bIns="0" rtlCol="0" anchor="t"/>
          <a:lstStyle/>
          <a:p>
            <a:pPr marL="0" indent="0" algn="l">
              <a:lnSpc>
                <a:spcPct val="100000"/>
              </a:lnSpc>
              <a:buNone/>
            </a:pPr>
            <a:r>
              <a:rPr lang="en-US" sz="1050" dirty="0">
                <a:solidFill>
                  <a:srgbClr val="000000"/>
                </a:solidFill>
                <a:latin typeface="Calibri" pitchFamily="34" charset="0"/>
                <a:ea typeface="Calibri" pitchFamily="34" charset="-122"/>
                <a:cs typeface="Calibri" pitchFamily="34" charset="-120"/>
              </a:rPr>
              <a:t>Leadership: Directive, based on positional authority​ Values: Efficiency, Precision, Obedience, Order and Routine​ Accountability: process-defined, THEM​ Decision-making: in the board's hands, governed by rules and directives​ Performance management: Per-unit performance indicators​, low costs, quality Rituals: Meetings, office politics and relationship-based perks, loyalty rewards, titles​ Myths and stories: Conformity, faithful service to the company, longevity​ Physical traits: Those higher up have it better, perks for the chosen few. Prescribed formal dress code. The board is separated from the rest of the company.​</a:t>
            </a:r>
            <a:endParaRPr lang="en-US" sz="1050" dirty="0"/>
          </a:p>
        </p:txBody>
      </p:sp>
      <p:sp>
        <p:nvSpPr>
          <p:cNvPr id="16" name="Text 13"/>
          <p:cNvSpPr txBox="1"/>
          <p:nvPr/>
        </p:nvSpPr>
        <p:spPr>
          <a:xfrm>
            <a:off x="5403850" y="6314420"/>
            <a:ext cx="2287778"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Stability and control</a:t>
            </a:r>
            <a:endParaRPr lang="en-US" sz="1428" dirty="0"/>
          </a:p>
        </p:txBody>
      </p:sp>
      <p:sp>
        <p:nvSpPr>
          <p:cNvPr id="17" name="Text 14"/>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6 / Corporate Culture</a:t>
            </a:r>
            <a:endParaRPr lang="en-US" sz="112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home/claude/deck/bg_clean/pg-07.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514729" y="423357"/>
            <a:ext cx="10214356" cy="729597"/>
          </a:xfrm>
          <a:prstGeom prst="rect">
            <a:avLst/>
          </a:prstGeom>
          <a:noFill/>
          <a:ln/>
        </p:spPr>
        <p:txBody>
          <a:bodyPr wrap="square" lIns="0" tIns="0" rIns="0" bIns="0" rtlCol="0" anchor="t"/>
          <a:lstStyle/>
          <a:p>
            <a:pPr marL="0" indent="0" algn="l">
              <a:lnSpc>
                <a:spcPct val="100000"/>
              </a:lnSpc>
              <a:buNone/>
            </a:pPr>
            <a:r>
              <a:rPr lang="en-US" sz="2961" dirty="0">
                <a:solidFill>
                  <a:srgbClr val="5C5F63"/>
                </a:solidFill>
                <a:latin typeface="Calibri" pitchFamily="34" charset="0"/>
                <a:ea typeface="Calibri" pitchFamily="34" charset="-122"/>
                <a:cs typeface="Calibri" pitchFamily="34" charset="-120"/>
              </a:rPr>
              <a:t>Corporate culture in motion over a company's lifetime</a:t>
            </a:r>
            <a:endParaRPr lang="en-US" sz="2961" dirty="0"/>
          </a:p>
        </p:txBody>
      </p:sp>
      <p:sp>
        <p:nvSpPr>
          <p:cNvPr id="4" name="Text 1"/>
          <p:cNvSpPr txBox="1"/>
          <p:nvPr/>
        </p:nvSpPr>
        <p:spPr>
          <a:xfrm>
            <a:off x="3061716" y="1089597"/>
            <a:ext cx="2590292" cy="351091"/>
          </a:xfrm>
          <a:prstGeom prst="rect">
            <a:avLst/>
          </a:prstGeom>
          <a:noFill/>
          <a:ln/>
        </p:spPr>
        <p:txBody>
          <a:bodyPr wrap="square" lIns="0" tIns="0" rIns="0" bIns="0" rtlCol="0" anchor="t"/>
          <a:lstStyle/>
          <a:p>
            <a:pPr marL="0" indent="0" algn="l">
              <a:lnSpc>
                <a:spcPct val="100000"/>
              </a:lnSpc>
              <a:buNone/>
            </a:pPr>
            <a:r>
              <a:rPr lang="en-US" sz="1425" dirty="0">
                <a:solidFill>
                  <a:srgbClr val="3C3C3C"/>
                </a:solidFill>
                <a:latin typeface="Calibri" pitchFamily="34" charset="0"/>
                <a:ea typeface="Calibri" pitchFamily="34" charset="-122"/>
                <a:cs typeface="Calibri" pitchFamily="34" charset="-120"/>
              </a:rPr>
              <a:t>Flexibility and discretion</a:t>
            </a:r>
            <a:endParaRPr lang="en-US" sz="1425" dirty="0"/>
          </a:p>
        </p:txBody>
      </p:sp>
      <p:sp>
        <p:nvSpPr>
          <p:cNvPr id="5" name="Text 2"/>
          <p:cNvSpPr txBox="1"/>
          <p:nvPr/>
        </p:nvSpPr>
        <p:spPr>
          <a:xfrm>
            <a:off x="7429119" y="1474200"/>
            <a:ext cx="4322572" cy="458994"/>
          </a:xfrm>
          <a:prstGeom prst="rect">
            <a:avLst/>
          </a:prstGeom>
          <a:noFill/>
          <a:ln/>
        </p:spPr>
        <p:txBody>
          <a:bodyPr wrap="square" lIns="0" tIns="0" rIns="0" bIns="0" rtlCol="0" anchor="t"/>
          <a:lstStyle/>
          <a:p>
            <a:pPr marL="0" indent="0" algn="l">
              <a:lnSpc>
                <a:spcPct val="100000"/>
              </a:lnSpc>
              <a:buNone/>
            </a:pPr>
            <a:r>
              <a:rPr lang="en-US" sz="1069" dirty="0">
                <a:solidFill>
                  <a:srgbClr val="44546A"/>
                </a:solidFill>
                <a:latin typeface="Calibri" pitchFamily="34" charset="0"/>
                <a:ea typeface="Calibri" pitchFamily="34" charset="-122"/>
                <a:cs typeface="Calibri" pitchFamily="34" charset="-120"/>
              </a:rPr>
              <a:t>Every company's culture evolves. Apple is a good example, and we'll walk through its cycle next.</a:t>
            </a:r>
            <a:endParaRPr lang="en-US" sz="1069" dirty="0"/>
          </a:p>
        </p:txBody>
      </p:sp>
      <p:sp>
        <p:nvSpPr>
          <p:cNvPr id="6" name="Text 3"/>
          <p:cNvSpPr txBox="1"/>
          <p:nvPr/>
        </p:nvSpPr>
        <p:spPr>
          <a:xfrm>
            <a:off x="4514850" y="1535292"/>
            <a:ext cx="1738503" cy="641807"/>
          </a:xfrm>
          <a:prstGeom prst="rect">
            <a:avLst/>
          </a:prstGeom>
          <a:noFill/>
          <a:ln/>
        </p:spPr>
        <p:txBody>
          <a:bodyPr wrap="square" lIns="0" tIns="0" rIns="0" bIns="0" rtlCol="0" anchor="t"/>
          <a:lstStyle/>
          <a:p>
            <a:pPr marL="0" indent="0" algn="l">
              <a:lnSpc>
                <a:spcPct val="100000"/>
              </a:lnSpc>
              <a:buNone/>
            </a:pPr>
            <a:r>
              <a:rPr lang="en-US" sz="2605" dirty="0">
                <a:solidFill>
                  <a:srgbClr val="3C3C3C"/>
                </a:solidFill>
                <a:latin typeface="Calibri" pitchFamily="34" charset="0"/>
                <a:ea typeface="Calibri" pitchFamily="34" charset="-122"/>
                <a:cs typeface="Calibri" pitchFamily="34" charset="-120"/>
              </a:rPr>
              <a:t>Innovative</a:t>
            </a:r>
            <a:endParaRPr lang="en-US" sz="2605" dirty="0"/>
          </a:p>
        </p:txBody>
      </p:sp>
      <p:sp>
        <p:nvSpPr>
          <p:cNvPr id="7" name="Text 4"/>
          <p:cNvSpPr txBox="1"/>
          <p:nvPr/>
        </p:nvSpPr>
        <p:spPr>
          <a:xfrm>
            <a:off x="1711325" y="1537696"/>
            <a:ext cx="1971929" cy="684444"/>
          </a:xfrm>
          <a:prstGeom prst="rect">
            <a:avLst/>
          </a:prstGeom>
          <a:noFill/>
          <a:ln/>
        </p:spPr>
        <p:txBody>
          <a:bodyPr wrap="square" lIns="0" tIns="0" rIns="0" bIns="0" rtlCol="0" anchor="t"/>
          <a:lstStyle/>
          <a:p>
            <a:pPr marL="0" indent="0" algn="l">
              <a:lnSpc>
                <a:spcPct val="100000"/>
              </a:lnSpc>
              <a:buNone/>
            </a:pPr>
            <a:r>
              <a:rPr lang="en-US" sz="2778" dirty="0">
                <a:solidFill>
                  <a:srgbClr val="3C3C3C"/>
                </a:solidFill>
                <a:latin typeface="Calibri" pitchFamily="34" charset="0"/>
                <a:ea typeface="Calibri" pitchFamily="34" charset="-122"/>
                <a:cs typeface="Calibri" pitchFamily="34" charset="-120"/>
              </a:rPr>
              <a:t>Clan</a:t>
            </a:r>
            <a:endParaRPr lang="en-US" sz="2778" dirty="0"/>
          </a:p>
        </p:txBody>
      </p:sp>
      <p:sp>
        <p:nvSpPr>
          <p:cNvPr id="8" name="Text 5"/>
          <p:cNvSpPr txBox="1"/>
          <p:nvPr/>
        </p:nvSpPr>
        <p:spPr>
          <a:xfrm>
            <a:off x="313055" y="3656124"/>
            <a:ext cx="725170" cy="43073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Internal focus</a:t>
            </a:r>
            <a:endParaRPr lang="en-US" sz="1071" dirty="0"/>
          </a:p>
        </p:txBody>
      </p:sp>
      <p:sp>
        <p:nvSpPr>
          <p:cNvPr id="9" name="Text 6"/>
          <p:cNvSpPr txBox="1"/>
          <p:nvPr/>
        </p:nvSpPr>
        <p:spPr>
          <a:xfrm>
            <a:off x="6540881" y="3697653"/>
            <a:ext cx="725170" cy="43073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External focus</a:t>
            </a:r>
            <a:endParaRPr lang="en-US" sz="1071" dirty="0"/>
          </a:p>
        </p:txBody>
      </p:sp>
      <p:sp>
        <p:nvSpPr>
          <p:cNvPr id="10" name="Text 7"/>
          <p:cNvSpPr txBox="1"/>
          <p:nvPr/>
        </p:nvSpPr>
        <p:spPr>
          <a:xfrm>
            <a:off x="4872101" y="4145641"/>
            <a:ext cx="1379347" cy="684444"/>
          </a:xfrm>
          <a:prstGeom prst="rect">
            <a:avLst/>
          </a:prstGeom>
          <a:noFill/>
          <a:ln/>
        </p:spPr>
        <p:txBody>
          <a:bodyPr wrap="square" lIns="0" tIns="0" rIns="0" bIns="0" rtlCol="0" anchor="t"/>
          <a:lstStyle/>
          <a:p>
            <a:pPr marL="0" indent="0" algn="l">
              <a:lnSpc>
                <a:spcPct val="100000"/>
              </a:lnSpc>
              <a:buNone/>
            </a:pPr>
            <a:r>
              <a:rPr lang="en-US" sz="2778" dirty="0">
                <a:solidFill>
                  <a:srgbClr val="3C3C3C"/>
                </a:solidFill>
                <a:latin typeface="Calibri" pitchFamily="34" charset="0"/>
                <a:ea typeface="Calibri" pitchFamily="34" charset="-122"/>
                <a:cs typeface="Calibri" pitchFamily="34" charset="-120"/>
              </a:rPr>
              <a:t>Market</a:t>
            </a:r>
            <a:endParaRPr lang="en-US" sz="2778" dirty="0"/>
          </a:p>
        </p:txBody>
      </p:sp>
      <p:sp>
        <p:nvSpPr>
          <p:cNvPr id="11" name="Text 8"/>
          <p:cNvSpPr txBox="1"/>
          <p:nvPr/>
        </p:nvSpPr>
        <p:spPr>
          <a:xfrm>
            <a:off x="1389380" y="4213849"/>
            <a:ext cx="1882267" cy="612684"/>
          </a:xfrm>
          <a:prstGeom prst="rect">
            <a:avLst/>
          </a:prstGeom>
          <a:noFill/>
          <a:ln/>
        </p:spPr>
        <p:txBody>
          <a:bodyPr wrap="square" lIns="0" tIns="0" rIns="0" bIns="0" rtlCol="0" anchor="t"/>
          <a:lstStyle/>
          <a:p>
            <a:pPr marL="0" indent="0" algn="l">
              <a:lnSpc>
                <a:spcPct val="100000"/>
              </a:lnSpc>
              <a:buNone/>
            </a:pPr>
            <a:r>
              <a:rPr lang="en-US" sz="2487" dirty="0">
                <a:solidFill>
                  <a:srgbClr val="3C3C3C"/>
                </a:solidFill>
                <a:latin typeface="Calibri" pitchFamily="34" charset="0"/>
                <a:ea typeface="Calibri" pitchFamily="34" charset="-122"/>
                <a:cs typeface="Calibri" pitchFamily="34" charset="-120"/>
              </a:rPr>
              <a:t>Hierarchical</a:t>
            </a:r>
            <a:endParaRPr lang="en-US" sz="2487" dirty="0"/>
          </a:p>
        </p:txBody>
      </p:sp>
      <p:sp>
        <p:nvSpPr>
          <p:cNvPr id="12" name="Text 9"/>
          <p:cNvSpPr txBox="1"/>
          <p:nvPr/>
        </p:nvSpPr>
        <p:spPr>
          <a:xfrm>
            <a:off x="3054350" y="6314420"/>
            <a:ext cx="2287778"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Stability and control</a:t>
            </a:r>
            <a:endParaRPr lang="en-US" sz="1428" dirty="0"/>
          </a:p>
        </p:txBody>
      </p:sp>
      <p:sp>
        <p:nvSpPr>
          <p:cNvPr id="13" name="Text 10"/>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7 / Corporate Culture</a:t>
            </a:r>
            <a:endParaRPr lang="en-US" sz="1128"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home/claude/deck/bg_clean/pg-08.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875026" y="394894"/>
            <a:ext cx="8809228"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Apple, phase 1: Innovative culture</a:t>
            </a:r>
            <a:endParaRPr lang="en-US" sz="3980" dirty="0"/>
          </a:p>
        </p:txBody>
      </p:sp>
      <p:sp>
        <p:nvSpPr>
          <p:cNvPr id="4" name="Text 1"/>
          <p:cNvSpPr txBox="1"/>
          <p:nvPr/>
        </p:nvSpPr>
        <p:spPr>
          <a:xfrm>
            <a:off x="5730240" y="1650413"/>
            <a:ext cx="4464685" cy="983821"/>
          </a:xfrm>
          <a:prstGeom prst="rect">
            <a:avLst/>
          </a:prstGeom>
          <a:noFill/>
          <a:ln/>
        </p:spPr>
        <p:txBody>
          <a:bodyPr wrap="square" lIns="0" tIns="0" rIns="0" bIns="0" rtlCol="0" anchor="t"/>
          <a:lstStyle/>
          <a:p>
            <a:pPr marL="0" indent="0" algn="l">
              <a:lnSpc>
                <a:spcPct val="100000"/>
              </a:lnSpc>
              <a:buNone/>
            </a:pPr>
            <a:r>
              <a:rPr lang="en-US" sz="1071" dirty="0">
                <a:solidFill>
                  <a:srgbClr val="FFFFFF"/>
                </a:solidFill>
                <a:latin typeface="Calibri" pitchFamily="34" charset="0"/>
                <a:ea typeface="Calibri" pitchFamily="34" charset="-122"/>
                <a:cs typeface="Calibri" pitchFamily="34" charset="-120"/>
              </a:rPr>
              <a:t>The first desktop computer. Employees are young people who value that rigid rules don't apply at the company. A charismatic visionary (Jobs, Wozniak) sets the direction, and the company is flexible. The emphasis is on an adhocratic culture, but also on teamwork (clan culture); the other dimensions stay in the background.</a:t>
            </a:r>
            <a:endParaRPr lang="en-US" sz="1071" dirty="0"/>
          </a:p>
        </p:txBody>
      </p:sp>
      <p:sp>
        <p:nvSpPr>
          <p:cNvPr id="5" name="Text 2"/>
          <p:cNvSpPr txBox="1"/>
          <p:nvPr/>
        </p:nvSpPr>
        <p:spPr>
          <a:xfrm>
            <a:off x="1930400" y="1674289"/>
            <a:ext cx="1880616" cy="430609"/>
          </a:xfrm>
          <a:prstGeom prst="rect">
            <a:avLst/>
          </a:prstGeom>
          <a:noFill/>
          <a:ln/>
        </p:spPr>
        <p:txBody>
          <a:bodyPr wrap="square" lIns="0" tIns="0" rIns="0" bIns="0" rtlCol="0" anchor="t"/>
          <a:lstStyle/>
          <a:p>
            <a:pPr marL="0" indent="0" algn="ctr">
              <a:lnSpc>
                <a:spcPct val="100000"/>
              </a:lnSpc>
              <a:buNone/>
            </a:pPr>
            <a:r>
              <a:rPr lang="en-US" sz="1071" dirty="0">
                <a:solidFill>
                  <a:srgbClr val="FFFFFF"/>
                </a:solidFill>
                <a:latin typeface="Calibri" pitchFamily="34" charset="0"/>
                <a:ea typeface="Calibri" pitchFamily="34" charset="-122"/>
                <a:cs typeface="Calibri" pitchFamily="34" charset="-120"/>
              </a:rPr>
              <a:t>Entrepreneurial, innovative, adhocratic</a:t>
            </a:r>
            <a:endParaRPr lang="en-US" sz="1071" dirty="0"/>
          </a:p>
        </p:txBody>
      </p:sp>
      <p:sp>
        <p:nvSpPr>
          <p:cNvPr id="6" name="Text 3"/>
          <p:cNvSpPr txBox="1"/>
          <p:nvPr/>
        </p:nvSpPr>
        <p:spPr>
          <a:xfrm>
            <a:off x="3394710" y="2393041"/>
            <a:ext cx="832866" cy="178242"/>
          </a:xfrm>
          <a:prstGeom prst="rect">
            <a:avLst/>
          </a:prstGeom>
          <a:noFill/>
          <a:ln/>
        </p:spPr>
        <p:txBody>
          <a:bodyPr wrap="square" lIns="0" tIns="0" rIns="0" bIns="0" rtlCol="0" anchor="t"/>
          <a:lstStyle/>
          <a:p>
            <a:pPr marL="0" indent="0" algn="l">
              <a:lnSpc>
                <a:spcPct val="100000"/>
              </a:lnSpc>
              <a:buNone/>
            </a:pPr>
            <a:r>
              <a:rPr lang="en-US" sz="723" dirty="0">
                <a:solidFill>
                  <a:srgbClr val="3C3C3C"/>
                </a:solidFill>
                <a:latin typeface="Calibri" pitchFamily="34" charset="0"/>
                <a:ea typeface="Calibri" pitchFamily="34" charset="-122"/>
                <a:cs typeface="Calibri" pitchFamily="34" charset="-120"/>
              </a:rPr>
              <a:t>Innovative culture</a:t>
            </a:r>
            <a:endParaRPr lang="en-US" sz="723" dirty="0"/>
          </a:p>
        </p:txBody>
      </p:sp>
      <p:sp>
        <p:nvSpPr>
          <p:cNvPr id="7" name="Text 4"/>
          <p:cNvSpPr txBox="1"/>
          <p:nvPr/>
        </p:nvSpPr>
        <p:spPr>
          <a:xfrm>
            <a:off x="1605661" y="2399601"/>
            <a:ext cx="1087374" cy="203263"/>
          </a:xfrm>
          <a:prstGeom prst="rect">
            <a:avLst/>
          </a:prstGeom>
          <a:noFill/>
          <a:ln/>
        </p:spPr>
        <p:txBody>
          <a:bodyPr wrap="square" lIns="0" tIns="0" rIns="0" bIns="0" rtlCol="0" anchor="t"/>
          <a:lstStyle/>
          <a:p>
            <a:pPr marL="0" indent="0" algn="l">
              <a:lnSpc>
                <a:spcPct val="100000"/>
              </a:lnSpc>
              <a:buNone/>
            </a:pPr>
            <a:r>
              <a:rPr lang="en-US" sz="825" dirty="0">
                <a:solidFill>
                  <a:srgbClr val="3C3C3C"/>
                </a:solidFill>
                <a:latin typeface="Calibri" pitchFamily="34" charset="0"/>
                <a:ea typeface="Calibri" pitchFamily="34" charset="-122"/>
                <a:cs typeface="Calibri" pitchFamily="34" charset="-120"/>
              </a:rPr>
              <a:t>Clan culture</a:t>
            </a:r>
            <a:endParaRPr lang="en-US" sz="825" dirty="0"/>
          </a:p>
        </p:txBody>
      </p:sp>
      <p:sp>
        <p:nvSpPr>
          <p:cNvPr id="8" name="Text 5"/>
          <p:cNvSpPr txBox="1"/>
          <p:nvPr/>
        </p:nvSpPr>
        <p:spPr>
          <a:xfrm>
            <a:off x="3583559" y="4794453"/>
            <a:ext cx="633222" cy="169558"/>
          </a:xfrm>
          <a:prstGeom prst="rect">
            <a:avLst/>
          </a:prstGeom>
          <a:noFill/>
          <a:ln/>
        </p:spPr>
        <p:txBody>
          <a:bodyPr wrap="square" lIns="0" tIns="0" rIns="0" bIns="0" rtlCol="0" anchor="t"/>
          <a:lstStyle/>
          <a:p>
            <a:pPr marL="0" indent="0" algn="l">
              <a:lnSpc>
                <a:spcPct val="100000"/>
              </a:lnSpc>
              <a:buNone/>
            </a:pPr>
            <a:r>
              <a:rPr lang="en-US" sz="688" dirty="0">
                <a:solidFill>
                  <a:srgbClr val="3C3C3C"/>
                </a:solidFill>
                <a:latin typeface="Calibri" pitchFamily="34" charset="0"/>
                <a:ea typeface="Calibri" pitchFamily="34" charset="-122"/>
                <a:cs typeface="Calibri" pitchFamily="34" charset="-120"/>
              </a:rPr>
              <a:t>Market culture</a:t>
            </a:r>
            <a:endParaRPr lang="en-US" sz="688" dirty="0"/>
          </a:p>
        </p:txBody>
      </p:sp>
      <p:sp>
        <p:nvSpPr>
          <p:cNvPr id="9" name="Text 6"/>
          <p:cNvSpPr txBox="1"/>
          <p:nvPr/>
        </p:nvSpPr>
        <p:spPr>
          <a:xfrm>
            <a:off x="1612265" y="4797362"/>
            <a:ext cx="1176020" cy="203263"/>
          </a:xfrm>
          <a:prstGeom prst="rect">
            <a:avLst/>
          </a:prstGeom>
          <a:noFill/>
          <a:ln/>
        </p:spPr>
        <p:txBody>
          <a:bodyPr wrap="square" lIns="0" tIns="0" rIns="0" bIns="0" rtlCol="0" anchor="t"/>
          <a:lstStyle/>
          <a:p>
            <a:pPr marL="0" indent="0" algn="l">
              <a:lnSpc>
                <a:spcPct val="100000"/>
              </a:lnSpc>
              <a:buNone/>
            </a:pPr>
            <a:r>
              <a:rPr lang="en-US" sz="825" dirty="0">
                <a:solidFill>
                  <a:srgbClr val="3C3C3C"/>
                </a:solidFill>
                <a:latin typeface="Calibri" pitchFamily="34" charset="0"/>
                <a:ea typeface="Calibri" pitchFamily="34" charset="-122"/>
                <a:cs typeface="Calibri" pitchFamily="34" charset="-120"/>
              </a:rPr>
              <a:t>Hierarchical culture</a:t>
            </a:r>
            <a:endParaRPr lang="en-US" sz="825" dirty="0"/>
          </a:p>
        </p:txBody>
      </p:sp>
      <p:sp>
        <p:nvSpPr>
          <p:cNvPr id="10" name="Text 7"/>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8 / Corporate Culture</a:t>
            </a:r>
            <a:endParaRPr lang="en-US" sz="1128"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home/claude/deck/bg_clean/pg-09.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070225" y="394894"/>
            <a:ext cx="8626221"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Apple, phase 2: Clan culture</a:t>
            </a:r>
            <a:endParaRPr lang="en-US" sz="3980" dirty="0"/>
          </a:p>
        </p:txBody>
      </p:sp>
      <p:sp>
        <p:nvSpPr>
          <p:cNvPr id="4" name="Text 1"/>
          <p:cNvSpPr txBox="1"/>
          <p:nvPr/>
        </p:nvSpPr>
        <p:spPr>
          <a:xfrm>
            <a:off x="5730240" y="1650413"/>
            <a:ext cx="4380484" cy="1174575"/>
          </a:xfrm>
          <a:prstGeom prst="rect">
            <a:avLst/>
          </a:prstGeom>
          <a:noFill/>
          <a:ln/>
        </p:spPr>
        <p:txBody>
          <a:bodyPr wrap="square" lIns="0" tIns="0" rIns="0" bIns="0" rtlCol="0" anchor="t"/>
          <a:lstStyle/>
          <a:p>
            <a:pPr marL="0" indent="0" algn="l">
              <a:lnSpc>
                <a:spcPct val="100000"/>
              </a:lnSpc>
              <a:buNone/>
            </a:pPr>
            <a:r>
              <a:rPr lang="en-US" sz="1071" dirty="0">
                <a:solidFill>
                  <a:srgbClr val="FFFFFF"/>
                </a:solidFill>
                <a:latin typeface="Calibri" pitchFamily="34" charset="0"/>
                <a:ea typeface="Calibri" pitchFamily="34" charset="-122"/>
                <a:cs typeface="Calibri" pitchFamily="34" charset="-120"/>
              </a:rPr>
              <a:t>A group of "pirates" around Jobs and Wozniak (the Macintosh team) built a fun, affordable, small computer for home use. The team was so successful that its values were adopted by the entire company. Employees wore t-shirts with the Apple logo and identified as part of the "Apple family." Clan culture grew significantly in importance.</a:t>
            </a:r>
            <a:endParaRPr lang="en-US" sz="1071" dirty="0"/>
          </a:p>
        </p:txBody>
      </p:sp>
      <p:sp>
        <p:nvSpPr>
          <p:cNvPr id="5" name="Text 2"/>
          <p:cNvSpPr txBox="1"/>
          <p:nvPr/>
        </p:nvSpPr>
        <p:spPr>
          <a:xfrm>
            <a:off x="2283460" y="1774551"/>
            <a:ext cx="2029206" cy="351831"/>
          </a:xfrm>
          <a:prstGeom prst="rect">
            <a:avLst/>
          </a:prstGeom>
          <a:noFill/>
          <a:ln/>
        </p:spPr>
        <p:txBody>
          <a:bodyPr wrap="square" lIns="0" tIns="0" rIns="0" bIns="0" rtlCol="0" anchor="t"/>
          <a:lstStyle/>
          <a:p>
            <a:pPr marL="0" indent="0" algn="l">
              <a:lnSpc>
                <a:spcPct val="100000"/>
              </a:lnSpc>
              <a:buNone/>
            </a:pPr>
            <a:r>
              <a:rPr lang="en-US" sz="1428" dirty="0">
                <a:solidFill>
                  <a:srgbClr val="FFFFFF"/>
                </a:solidFill>
                <a:latin typeface="Calibri" pitchFamily="34" charset="0"/>
                <a:ea typeface="Calibri" pitchFamily="34" charset="-122"/>
                <a:cs typeface="Calibri" pitchFamily="34" charset="-120"/>
              </a:rPr>
              <a:t>A highly cohesive clan</a:t>
            </a:r>
            <a:endParaRPr lang="en-US" sz="1428" dirty="0"/>
          </a:p>
        </p:txBody>
      </p:sp>
      <p:sp>
        <p:nvSpPr>
          <p:cNvPr id="6" name="Text 3"/>
          <p:cNvSpPr txBox="1"/>
          <p:nvPr/>
        </p:nvSpPr>
        <p:spPr>
          <a:xfrm>
            <a:off x="3562096" y="2410809"/>
            <a:ext cx="838581" cy="179465"/>
          </a:xfrm>
          <a:prstGeom prst="rect">
            <a:avLst/>
          </a:prstGeom>
          <a:noFill/>
          <a:ln/>
        </p:spPr>
        <p:txBody>
          <a:bodyPr wrap="square" lIns="0" tIns="0" rIns="0" bIns="0" rtlCol="0" anchor="t"/>
          <a:lstStyle/>
          <a:p>
            <a:pPr marL="0" indent="0" algn="l">
              <a:lnSpc>
                <a:spcPct val="100000"/>
              </a:lnSpc>
              <a:buNone/>
            </a:pPr>
            <a:r>
              <a:rPr lang="en-US" sz="728" dirty="0">
                <a:solidFill>
                  <a:srgbClr val="3C3C3C"/>
                </a:solidFill>
                <a:latin typeface="Calibri" pitchFamily="34" charset="0"/>
                <a:ea typeface="Calibri" pitchFamily="34" charset="-122"/>
                <a:cs typeface="Calibri" pitchFamily="34" charset="-120"/>
              </a:rPr>
              <a:t>Innovative culture</a:t>
            </a:r>
            <a:endParaRPr lang="en-US" sz="728" dirty="0"/>
          </a:p>
        </p:txBody>
      </p:sp>
      <p:sp>
        <p:nvSpPr>
          <p:cNvPr id="7" name="Text 4"/>
          <p:cNvSpPr txBox="1"/>
          <p:nvPr/>
        </p:nvSpPr>
        <p:spPr>
          <a:xfrm>
            <a:off x="1773301" y="2416790"/>
            <a:ext cx="1087247" cy="204003"/>
          </a:xfrm>
          <a:prstGeom prst="rect">
            <a:avLst/>
          </a:prstGeom>
          <a:noFill/>
          <a:ln/>
        </p:spPr>
        <p:txBody>
          <a:bodyPr wrap="square" lIns="0" tIns="0" rIns="0" bIns="0" rtlCol="0" anchor="t"/>
          <a:lstStyle/>
          <a:p>
            <a:pPr marL="0" indent="0" algn="l">
              <a:lnSpc>
                <a:spcPct val="100000"/>
              </a:lnSpc>
              <a:buNone/>
            </a:pPr>
            <a:r>
              <a:rPr lang="en-US" sz="828" dirty="0">
                <a:solidFill>
                  <a:srgbClr val="3C3C3C"/>
                </a:solidFill>
                <a:latin typeface="Calibri" pitchFamily="34" charset="0"/>
                <a:ea typeface="Calibri" pitchFamily="34" charset="-122"/>
                <a:cs typeface="Calibri" pitchFamily="34" charset="-120"/>
              </a:rPr>
              <a:t>Clan culture</a:t>
            </a:r>
            <a:endParaRPr lang="en-US" sz="828" dirty="0"/>
          </a:p>
        </p:txBody>
      </p:sp>
      <p:sp>
        <p:nvSpPr>
          <p:cNvPr id="8" name="Text 5"/>
          <p:cNvSpPr txBox="1"/>
          <p:nvPr/>
        </p:nvSpPr>
        <p:spPr>
          <a:xfrm>
            <a:off x="3751326" y="4811725"/>
            <a:ext cx="633222" cy="169558"/>
          </a:xfrm>
          <a:prstGeom prst="rect">
            <a:avLst/>
          </a:prstGeom>
          <a:noFill/>
          <a:ln/>
        </p:spPr>
        <p:txBody>
          <a:bodyPr wrap="square" lIns="0" tIns="0" rIns="0" bIns="0" rtlCol="0" anchor="t"/>
          <a:lstStyle/>
          <a:p>
            <a:pPr marL="0" indent="0" algn="l">
              <a:lnSpc>
                <a:spcPct val="100000"/>
              </a:lnSpc>
              <a:buNone/>
            </a:pPr>
            <a:r>
              <a:rPr lang="en-US" sz="688" dirty="0">
                <a:solidFill>
                  <a:srgbClr val="3C3C3C"/>
                </a:solidFill>
                <a:latin typeface="Calibri" pitchFamily="34" charset="0"/>
                <a:ea typeface="Calibri" pitchFamily="34" charset="-122"/>
                <a:cs typeface="Calibri" pitchFamily="34" charset="-120"/>
              </a:rPr>
              <a:t>Market culture</a:t>
            </a:r>
            <a:endParaRPr lang="en-US" sz="688" dirty="0"/>
          </a:p>
        </p:txBody>
      </p:sp>
      <p:sp>
        <p:nvSpPr>
          <p:cNvPr id="9" name="Text 6"/>
          <p:cNvSpPr txBox="1"/>
          <p:nvPr/>
        </p:nvSpPr>
        <p:spPr>
          <a:xfrm>
            <a:off x="1779905" y="4814423"/>
            <a:ext cx="1175893" cy="204003"/>
          </a:xfrm>
          <a:prstGeom prst="rect">
            <a:avLst/>
          </a:prstGeom>
          <a:noFill/>
          <a:ln/>
        </p:spPr>
        <p:txBody>
          <a:bodyPr wrap="square" lIns="0" tIns="0" rIns="0" bIns="0" rtlCol="0" anchor="t"/>
          <a:lstStyle/>
          <a:p>
            <a:pPr marL="0" indent="0" algn="l">
              <a:lnSpc>
                <a:spcPct val="100000"/>
              </a:lnSpc>
              <a:buNone/>
            </a:pPr>
            <a:r>
              <a:rPr lang="en-US" sz="828" dirty="0">
                <a:solidFill>
                  <a:srgbClr val="3C3C3C"/>
                </a:solidFill>
                <a:latin typeface="Calibri" pitchFamily="34" charset="0"/>
                <a:ea typeface="Calibri" pitchFamily="34" charset="-122"/>
                <a:cs typeface="Calibri" pitchFamily="34" charset="-120"/>
              </a:rPr>
              <a:t>Hierarchical culture</a:t>
            </a:r>
            <a:endParaRPr lang="en-US" sz="828" dirty="0"/>
          </a:p>
        </p:txBody>
      </p:sp>
      <p:sp>
        <p:nvSpPr>
          <p:cNvPr id="10" name="Text 7"/>
          <p:cNvSpPr txBox="1"/>
          <p:nvPr/>
        </p:nvSpPr>
        <p:spPr>
          <a:xfrm>
            <a:off x="459105" y="6459962"/>
            <a:ext cx="1640500"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9 / Corporate Culture</a:t>
            </a:r>
            <a:endParaRPr lang="en-US" sz="1128"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home/claude/deck/bg_clean/pg-10.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609469" y="394894"/>
            <a:ext cx="9086977"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Apple, phase 3: Hierarchical culture</a:t>
            </a:r>
            <a:endParaRPr lang="en-US" sz="3980" dirty="0"/>
          </a:p>
        </p:txBody>
      </p:sp>
      <p:sp>
        <p:nvSpPr>
          <p:cNvPr id="4" name="Text 1"/>
          <p:cNvSpPr txBox="1"/>
          <p:nvPr/>
        </p:nvSpPr>
        <p:spPr>
          <a:xfrm>
            <a:off x="5730240" y="1650413"/>
            <a:ext cx="4444873" cy="1947116"/>
          </a:xfrm>
          <a:prstGeom prst="rect">
            <a:avLst/>
          </a:prstGeom>
          <a:noFill/>
          <a:ln/>
        </p:spPr>
        <p:txBody>
          <a:bodyPr wrap="square" lIns="0" tIns="0" rIns="0" bIns="0" rtlCol="0" anchor="t"/>
          <a:lstStyle/>
          <a:p>
            <a:pPr marL="0" indent="0" algn="l">
              <a:lnSpc>
                <a:spcPct val="100000"/>
              </a:lnSpc>
              <a:buNone/>
            </a:pPr>
            <a:r>
              <a:rPr lang="en-US" sz="1071" dirty="0">
                <a:solidFill>
                  <a:srgbClr val="FFFFFF"/>
                </a:solidFill>
                <a:latin typeface="Calibri" pitchFamily="34" charset="0"/>
                <a:ea typeface="Calibri" pitchFamily="34" charset="-122"/>
                <a:cs typeface="Calibri" pitchFamily="34" charset="-120"/>
              </a:rPr>
              <a:t>Apple's enormous success carried it into the next phase of its corporate culture: hierarchical. As sales grew and competition intensified, the importance of standardization and order grew with them. Jobs the visionary departs, and Sculley arrives to establish standards. During this transition Apple went through a massive crisis of corporate identity; people left, others arrived. The transformation was drastic. Sculley managed it thanks to his exceptional abilities. But had the company stayed anchored in a hierarchical culture, the next wave of success would not have been possible. Another shift awaited the company.</a:t>
            </a:r>
            <a:endParaRPr lang="en-US" sz="1071" dirty="0"/>
          </a:p>
        </p:txBody>
      </p:sp>
      <p:sp>
        <p:nvSpPr>
          <p:cNvPr id="5" name="Text 2"/>
          <p:cNvSpPr txBox="1"/>
          <p:nvPr/>
        </p:nvSpPr>
        <p:spPr>
          <a:xfrm>
            <a:off x="2138426" y="1775690"/>
            <a:ext cx="2070100" cy="341787"/>
          </a:xfrm>
          <a:prstGeom prst="rect">
            <a:avLst/>
          </a:prstGeom>
          <a:noFill/>
          <a:ln/>
        </p:spPr>
        <p:txBody>
          <a:bodyPr wrap="square" lIns="0" tIns="0" rIns="0" bIns="0" rtlCol="0" anchor="t"/>
          <a:lstStyle/>
          <a:p>
            <a:pPr marL="0" indent="0" algn="l">
              <a:lnSpc>
                <a:spcPct val="100000"/>
              </a:lnSpc>
              <a:buNone/>
            </a:pPr>
            <a:r>
              <a:rPr lang="en-US" sz="1387" dirty="0">
                <a:solidFill>
                  <a:srgbClr val="FFFFFF"/>
                </a:solidFill>
                <a:latin typeface="Calibri" pitchFamily="34" charset="0"/>
                <a:ea typeface="Calibri" pitchFamily="34" charset="-122"/>
                <a:cs typeface="Calibri" pitchFamily="34" charset="-120"/>
              </a:rPr>
              <a:t>Hierarchical orientation</a:t>
            </a:r>
            <a:endParaRPr lang="en-US" sz="1387" dirty="0"/>
          </a:p>
        </p:txBody>
      </p:sp>
      <p:sp>
        <p:nvSpPr>
          <p:cNvPr id="6" name="Text 3"/>
          <p:cNvSpPr txBox="1"/>
          <p:nvPr/>
        </p:nvSpPr>
        <p:spPr>
          <a:xfrm>
            <a:off x="3472180" y="2419711"/>
            <a:ext cx="832866" cy="178242"/>
          </a:xfrm>
          <a:prstGeom prst="rect">
            <a:avLst/>
          </a:prstGeom>
          <a:noFill/>
          <a:ln/>
        </p:spPr>
        <p:txBody>
          <a:bodyPr wrap="square" lIns="0" tIns="0" rIns="0" bIns="0" rtlCol="0" anchor="t"/>
          <a:lstStyle/>
          <a:p>
            <a:pPr marL="0" indent="0" algn="l">
              <a:lnSpc>
                <a:spcPct val="100000"/>
              </a:lnSpc>
              <a:buNone/>
            </a:pPr>
            <a:r>
              <a:rPr lang="en-US" sz="723" dirty="0">
                <a:solidFill>
                  <a:srgbClr val="3C3C3C"/>
                </a:solidFill>
                <a:latin typeface="Calibri" pitchFamily="34" charset="0"/>
                <a:ea typeface="Calibri" pitchFamily="34" charset="-122"/>
                <a:cs typeface="Calibri" pitchFamily="34" charset="-120"/>
              </a:rPr>
              <a:t>Innovative culture</a:t>
            </a:r>
            <a:endParaRPr lang="en-US" sz="723" dirty="0"/>
          </a:p>
        </p:txBody>
      </p:sp>
      <p:sp>
        <p:nvSpPr>
          <p:cNvPr id="7" name="Text 4"/>
          <p:cNvSpPr txBox="1"/>
          <p:nvPr/>
        </p:nvSpPr>
        <p:spPr>
          <a:xfrm>
            <a:off x="1683385" y="2426272"/>
            <a:ext cx="1087374" cy="203263"/>
          </a:xfrm>
          <a:prstGeom prst="rect">
            <a:avLst/>
          </a:prstGeom>
          <a:noFill/>
          <a:ln/>
        </p:spPr>
        <p:txBody>
          <a:bodyPr wrap="square" lIns="0" tIns="0" rIns="0" bIns="0" rtlCol="0" anchor="t"/>
          <a:lstStyle/>
          <a:p>
            <a:pPr marL="0" indent="0" algn="l">
              <a:lnSpc>
                <a:spcPct val="100000"/>
              </a:lnSpc>
              <a:buNone/>
            </a:pPr>
            <a:r>
              <a:rPr lang="en-US" sz="825" dirty="0">
                <a:solidFill>
                  <a:srgbClr val="3C3C3C"/>
                </a:solidFill>
                <a:latin typeface="Calibri" pitchFamily="34" charset="0"/>
                <a:ea typeface="Calibri" pitchFamily="34" charset="-122"/>
                <a:cs typeface="Calibri" pitchFamily="34" charset="-120"/>
              </a:rPr>
              <a:t>Clan culture</a:t>
            </a:r>
            <a:endParaRPr lang="en-US" sz="825" dirty="0"/>
          </a:p>
        </p:txBody>
      </p:sp>
      <p:sp>
        <p:nvSpPr>
          <p:cNvPr id="8" name="Text 5"/>
          <p:cNvSpPr txBox="1"/>
          <p:nvPr/>
        </p:nvSpPr>
        <p:spPr>
          <a:xfrm>
            <a:off x="3661410" y="4821123"/>
            <a:ext cx="633222" cy="169558"/>
          </a:xfrm>
          <a:prstGeom prst="rect">
            <a:avLst/>
          </a:prstGeom>
          <a:noFill/>
          <a:ln/>
        </p:spPr>
        <p:txBody>
          <a:bodyPr wrap="square" lIns="0" tIns="0" rIns="0" bIns="0" rtlCol="0" anchor="t"/>
          <a:lstStyle/>
          <a:p>
            <a:pPr marL="0" indent="0" algn="l">
              <a:lnSpc>
                <a:spcPct val="100000"/>
              </a:lnSpc>
              <a:buNone/>
            </a:pPr>
            <a:r>
              <a:rPr lang="en-US" sz="688" dirty="0">
                <a:solidFill>
                  <a:srgbClr val="3C3C3C"/>
                </a:solidFill>
                <a:latin typeface="Calibri" pitchFamily="34" charset="0"/>
                <a:ea typeface="Calibri" pitchFamily="34" charset="-122"/>
                <a:cs typeface="Calibri" pitchFamily="34" charset="-120"/>
              </a:rPr>
              <a:t>Market culture</a:t>
            </a:r>
            <a:endParaRPr lang="en-US" sz="688" dirty="0"/>
          </a:p>
        </p:txBody>
      </p:sp>
      <p:sp>
        <p:nvSpPr>
          <p:cNvPr id="9" name="Text 6"/>
          <p:cNvSpPr txBox="1"/>
          <p:nvPr/>
        </p:nvSpPr>
        <p:spPr>
          <a:xfrm>
            <a:off x="1689735" y="4824032"/>
            <a:ext cx="1176274" cy="203263"/>
          </a:xfrm>
          <a:prstGeom prst="rect">
            <a:avLst/>
          </a:prstGeom>
          <a:noFill/>
          <a:ln/>
        </p:spPr>
        <p:txBody>
          <a:bodyPr wrap="square" lIns="0" tIns="0" rIns="0" bIns="0" rtlCol="0" anchor="t"/>
          <a:lstStyle/>
          <a:p>
            <a:pPr marL="0" indent="0" algn="l">
              <a:lnSpc>
                <a:spcPct val="100000"/>
              </a:lnSpc>
              <a:buNone/>
            </a:pPr>
            <a:r>
              <a:rPr lang="en-US" sz="825" dirty="0">
                <a:solidFill>
                  <a:srgbClr val="3C3C3C"/>
                </a:solidFill>
                <a:latin typeface="Calibri" pitchFamily="34" charset="0"/>
                <a:ea typeface="Calibri" pitchFamily="34" charset="-122"/>
                <a:cs typeface="Calibri" pitchFamily="34" charset="-120"/>
              </a:rPr>
              <a:t>Hierarchical culture</a:t>
            </a:r>
            <a:endParaRPr lang="en-US" sz="825" dirty="0"/>
          </a:p>
        </p:txBody>
      </p:sp>
      <p:sp>
        <p:nvSpPr>
          <p:cNvPr id="10" name="Text 7"/>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10 / Corporate Culture</a:t>
            </a:r>
            <a:endParaRPr lang="en-US" sz="112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home/claude/deck/bg_clean/pg-11.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384550" y="394894"/>
            <a:ext cx="8349996"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Apple, phase 4: Market culture</a:t>
            </a:r>
            <a:endParaRPr lang="en-US" sz="3980" dirty="0"/>
          </a:p>
        </p:txBody>
      </p:sp>
      <p:sp>
        <p:nvSpPr>
          <p:cNvPr id="4" name="Text 1"/>
          <p:cNvSpPr txBox="1"/>
          <p:nvPr/>
        </p:nvSpPr>
        <p:spPr>
          <a:xfrm>
            <a:off x="5730240" y="1650413"/>
            <a:ext cx="4468241" cy="2385901"/>
          </a:xfrm>
          <a:prstGeom prst="rect">
            <a:avLst/>
          </a:prstGeom>
          <a:noFill/>
          <a:ln/>
        </p:spPr>
        <p:txBody>
          <a:bodyPr wrap="square" lIns="0" tIns="0" rIns="0" bIns="0" rtlCol="0" anchor="t"/>
          <a:lstStyle/>
          <a:p>
            <a:pPr marL="0" indent="0" algn="l">
              <a:lnSpc>
                <a:spcPct val="100000"/>
              </a:lnSpc>
              <a:buNone/>
            </a:pPr>
            <a:r>
              <a:rPr lang="en-US" sz="1071" dirty="0">
                <a:solidFill>
                  <a:srgbClr val="FFFFFF"/>
                </a:solidFill>
                <a:latin typeface="Calibri" pitchFamily="34" charset="0"/>
                <a:ea typeface="Calibri" pitchFamily="34" charset="-122"/>
                <a:cs typeface="Calibri" pitchFamily="34" charset="-120"/>
              </a:rPr>
              <a:t>Apple stopped being the agile, innovative company it was in its early life, and instead became an outstanding example of efficiency and clever marketing. A model that suppresses clan and innovative culture became more or less the standard, and many advisors focused on how to convert elements of clan and innovative culture into a more stable market position. But the culture shown on the left also brought Apple plenty of worries. As the market evolved and product life cycles sped up sharply, the company risked a downturn from a lack of dominance in innovation. That finally changed with the arrival of the iPod. The company returned to innovating.</a:t>
            </a:r>
            <a:endParaRPr lang="en-US" sz="1071" dirty="0"/>
          </a:p>
        </p:txBody>
      </p:sp>
      <p:sp>
        <p:nvSpPr>
          <p:cNvPr id="5" name="Text 2"/>
          <p:cNvSpPr txBox="1"/>
          <p:nvPr/>
        </p:nvSpPr>
        <p:spPr>
          <a:xfrm>
            <a:off x="1585849" y="1794998"/>
            <a:ext cx="2419985" cy="296949"/>
          </a:xfrm>
          <a:prstGeom prst="rect">
            <a:avLst/>
          </a:prstGeom>
          <a:noFill/>
          <a:ln/>
        </p:spPr>
        <p:txBody>
          <a:bodyPr wrap="square" lIns="0" tIns="0" rIns="0" bIns="0" rtlCol="0" anchor="t"/>
          <a:lstStyle/>
          <a:p>
            <a:pPr marL="0" indent="0" algn="l">
              <a:lnSpc>
                <a:spcPct val="100000"/>
              </a:lnSpc>
              <a:buNone/>
            </a:pPr>
            <a:r>
              <a:rPr lang="en-US" sz="1205" dirty="0">
                <a:solidFill>
                  <a:srgbClr val="FFFFFF"/>
                </a:solidFill>
                <a:latin typeface="Calibri" pitchFamily="34" charset="0"/>
                <a:ea typeface="Calibri" pitchFamily="34" charset="-122"/>
                <a:cs typeface="Calibri" pitchFamily="34" charset="-120"/>
              </a:rPr>
              <a:t>Efficiency and clever marketing</a:t>
            </a:r>
            <a:endParaRPr lang="en-US" sz="1205" dirty="0"/>
          </a:p>
        </p:txBody>
      </p:sp>
      <p:sp>
        <p:nvSpPr>
          <p:cNvPr id="6" name="Text 3"/>
          <p:cNvSpPr txBox="1"/>
          <p:nvPr/>
        </p:nvSpPr>
        <p:spPr>
          <a:xfrm>
            <a:off x="3249041" y="2434180"/>
            <a:ext cx="833247" cy="178323"/>
          </a:xfrm>
          <a:prstGeom prst="rect">
            <a:avLst/>
          </a:prstGeom>
          <a:noFill/>
          <a:ln/>
        </p:spPr>
        <p:txBody>
          <a:bodyPr wrap="square" lIns="0" tIns="0" rIns="0" bIns="0" rtlCol="0" anchor="t"/>
          <a:lstStyle/>
          <a:p>
            <a:pPr marL="0" indent="0" algn="l">
              <a:lnSpc>
                <a:spcPct val="100000"/>
              </a:lnSpc>
              <a:buNone/>
            </a:pPr>
            <a:r>
              <a:rPr lang="en-US" sz="724" dirty="0">
                <a:solidFill>
                  <a:srgbClr val="3C3C3C"/>
                </a:solidFill>
                <a:latin typeface="Calibri" pitchFamily="34" charset="0"/>
                <a:ea typeface="Calibri" pitchFamily="34" charset="-122"/>
                <a:cs typeface="Calibri" pitchFamily="34" charset="-120"/>
              </a:rPr>
              <a:t>Innovative culture</a:t>
            </a:r>
            <a:endParaRPr lang="en-US" sz="724" dirty="0"/>
          </a:p>
        </p:txBody>
      </p:sp>
      <p:sp>
        <p:nvSpPr>
          <p:cNvPr id="7" name="Text 4"/>
          <p:cNvSpPr txBox="1"/>
          <p:nvPr/>
        </p:nvSpPr>
        <p:spPr>
          <a:xfrm>
            <a:off x="1459865" y="2439904"/>
            <a:ext cx="1087247" cy="204003"/>
          </a:xfrm>
          <a:prstGeom prst="rect">
            <a:avLst/>
          </a:prstGeom>
          <a:noFill/>
          <a:ln/>
        </p:spPr>
        <p:txBody>
          <a:bodyPr wrap="square" lIns="0" tIns="0" rIns="0" bIns="0" rtlCol="0" anchor="t"/>
          <a:lstStyle/>
          <a:p>
            <a:pPr marL="0" indent="0" algn="l">
              <a:lnSpc>
                <a:spcPct val="100000"/>
              </a:lnSpc>
              <a:buNone/>
            </a:pPr>
            <a:r>
              <a:rPr lang="en-US" sz="828" dirty="0">
                <a:solidFill>
                  <a:srgbClr val="3C3C3C"/>
                </a:solidFill>
                <a:latin typeface="Calibri" pitchFamily="34" charset="0"/>
                <a:ea typeface="Calibri" pitchFamily="34" charset="-122"/>
                <a:cs typeface="Calibri" pitchFamily="34" charset="-120"/>
              </a:rPr>
              <a:t>Clan culture</a:t>
            </a:r>
            <a:endParaRPr lang="en-US" sz="828" dirty="0"/>
          </a:p>
        </p:txBody>
      </p:sp>
      <p:sp>
        <p:nvSpPr>
          <p:cNvPr id="8" name="Text 5"/>
          <p:cNvSpPr txBox="1"/>
          <p:nvPr/>
        </p:nvSpPr>
        <p:spPr>
          <a:xfrm>
            <a:off x="3437890" y="4834839"/>
            <a:ext cx="633222" cy="169558"/>
          </a:xfrm>
          <a:prstGeom prst="rect">
            <a:avLst/>
          </a:prstGeom>
          <a:noFill/>
          <a:ln/>
        </p:spPr>
        <p:txBody>
          <a:bodyPr wrap="square" lIns="0" tIns="0" rIns="0" bIns="0" rtlCol="0" anchor="t"/>
          <a:lstStyle/>
          <a:p>
            <a:pPr marL="0" indent="0" algn="l">
              <a:lnSpc>
                <a:spcPct val="100000"/>
              </a:lnSpc>
              <a:buNone/>
            </a:pPr>
            <a:r>
              <a:rPr lang="en-US" sz="688" dirty="0">
                <a:solidFill>
                  <a:srgbClr val="3C3C3C"/>
                </a:solidFill>
                <a:latin typeface="Calibri" pitchFamily="34" charset="0"/>
                <a:ea typeface="Calibri" pitchFamily="34" charset="-122"/>
                <a:cs typeface="Calibri" pitchFamily="34" charset="-120"/>
              </a:rPr>
              <a:t>Market culture</a:t>
            </a:r>
            <a:endParaRPr lang="en-US" sz="688" dirty="0"/>
          </a:p>
        </p:txBody>
      </p:sp>
      <p:sp>
        <p:nvSpPr>
          <p:cNvPr id="9" name="Text 6"/>
          <p:cNvSpPr txBox="1"/>
          <p:nvPr/>
        </p:nvSpPr>
        <p:spPr>
          <a:xfrm>
            <a:off x="1466596" y="4837664"/>
            <a:ext cx="1175893" cy="204003"/>
          </a:xfrm>
          <a:prstGeom prst="rect">
            <a:avLst/>
          </a:prstGeom>
          <a:noFill/>
          <a:ln/>
        </p:spPr>
        <p:txBody>
          <a:bodyPr wrap="square" lIns="0" tIns="0" rIns="0" bIns="0" rtlCol="0" anchor="t"/>
          <a:lstStyle/>
          <a:p>
            <a:pPr marL="0" indent="0" algn="l">
              <a:lnSpc>
                <a:spcPct val="100000"/>
              </a:lnSpc>
              <a:buNone/>
            </a:pPr>
            <a:r>
              <a:rPr lang="en-US" sz="828" dirty="0">
                <a:solidFill>
                  <a:srgbClr val="3C3C3C"/>
                </a:solidFill>
                <a:latin typeface="Calibri" pitchFamily="34" charset="0"/>
                <a:ea typeface="Calibri" pitchFamily="34" charset="-122"/>
                <a:cs typeface="Calibri" pitchFamily="34" charset="-120"/>
              </a:rPr>
              <a:t>Hierarchical culture</a:t>
            </a:r>
            <a:endParaRPr lang="en-US" sz="828" dirty="0"/>
          </a:p>
        </p:txBody>
      </p:sp>
      <p:sp>
        <p:nvSpPr>
          <p:cNvPr id="10" name="Text 7"/>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11 / Corporate Culture</a:t>
            </a:r>
            <a:endParaRPr lang="en-US" sz="112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home/claude/deck/bg_clean/pg-12.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546406" y="2524481"/>
            <a:ext cx="6736969" cy="1480744"/>
          </a:xfrm>
          <a:prstGeom prst="rect">
            <a:avLst/>
          </a:prstGeom>
          <a:noFill/>
          <a:ln/>
        </p:spPr>
        <p:txBody>
          <a:bodyPr wrap="square" lIns="0" tIns="0" rIns="0" bIns="0" rtlCol="0" anchor="t"/>
          <a:lstStyle/>
          <a:p>
            <a:pPr marL="0" indent="0" algn="l">
              <a:lnSpc>
                <a:spcPct val="100000"/>
              </a:lnSpc>
              <a:buNone/>
            </a:pPr>
            <a:r>
              <a:rPr lang="en-US" sz="6010" dirty="0">
                <a:solidFill>
                  <a:srgbClr val="FFFFFF"/>
                </a:solidFill>
                <a:latin typeface="Calibri" pitchFamily="34" charset="0"/>
                <a:ea typeface="Calibri" pitchFamily="34" charset="-122"/>
                <a:cs typeface="Calibri" pitchFamily="34" charset="-120"/>
              </a:rPr>
              <a:t>Summary</a:t>
            </a:r>
            <a:endParaRPr lang="en-US" sz="6010" dirty="0"/>
          </a:p>
        </p:txBody>
      </p:sp>
      <p:sp>
        <p:nvSpPr>
          <p:cNvPr id="4" name="Text 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12 / Corporate Culture</a:t>
            </a:r>
            <a:endParaRPr lang="en-US" sz="112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home/claude/deck/bg_clean/pg-13.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937766" y="50922"/>
            <a:ext cx="9778365" cy="978846"/>
          </a:xfrm>
          <a:prstGeom prst="rect">
            <a:avLst/>
          </a:prstGeom>
          <a:noFill/>
          <a:ln/>
        </p:spPr>
        <p:txBody>
          <a:bodyPr wrap="square" lIns="0" tIns="0" rIns="0" bIns="0" rtlCol="0" anchor="t"/>
          <a:lstStyle/>
          <a:p>
            <a:pPr marL="0" indent="0" algn="l">
              <a:lnSpc>
                <a:spcPct val="100000"/>
              </a:lnSpc>
              <a:buNone/>
            </a:pPr>
            <a:r>
              <a:rPr lang="en-US" sz="3973" dirty="0">
                <a:solidFill>
                  <a:srgbClr val="5C5F63"/>
                </a:solidFill>
                <a:latin typeface="Calibri" pitchFamily="34" charset="0"/>
                <a:ea typeface="Calibri" pitchFamily="34" charset="-122"/>
                <a:cs typeface="Calibri" pitchFamily="34" charset="-120"/>
              </a:rPr>
              <a:t>How can an employer win over Gen Z?</a:t>
            </a:r>
            <a:endParaRPr lang="en-US" sz="3973" dirty="0"/>
          </a:p>
        </p:txBody>
      </p:sp>
      <p:sp>
        <p:nvSpPr>
          <p:cNvPr id="4" name="Text 1"/>
          <p:cNvSpPr txBox="1"/>
          <p:nvPr/>
        </p:nvSpPr>
        <p:spPr>
          <a:xfrm>
            <a:off x="4468241" y="1012360"/>
            <a:ext cx="1450467"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Creativity</a:t>
            </a:r>
            <a:endParaRPr lang="en-US" sz="1803" dirty="0"/>
          </a:p>
        </p:txBody>
      </p:sp>
      <p:sp>
        <p:nvSpPr>
          <p:cNvPr id="5" name="Text 2"/>
          <p:cNvSpPr txBox="1"/>
          <p:nvPr/>
        </p:nvSpPr>
        <p:spPr>
          <a:xfrm>
            <a:off x="9764395" y="1012360"/>
            <a:ext cx="1326515"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Security</a:t>
            </a:r>
            <a:endParaRPr lang="en-US" sz="1803" dirty="0"/>
          </a:p>
        </p:txBody>
      </p:sp>
      <p:sp>
        <p:nvSpPr>
          <p:cNvPr id="6" name="Text 3"/>
          <p:cNvSpPr txBox="1"/>
          <p:nvPr/>
        </p:nvSpPr>
        <p:spPr>
          <a:xfrm>
            <a:off x="573405" y="3533310"/>
            <a:ext cx="3403473"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One for all, all for one</a:t>
            </a:r>
            <a:endParaRPr lang="en-US" sz="1803" dirty="0"/>
          </a:p>
        </p:txBody>
      </p:sp>
      <p:sp>
        <p:nvSpPr>
          <p:cNvPr id="7" name="Text 4"/>
          <p:cNvSpPr txBox="1"/>
          <p:nvPr/>
        </p:nvSpPr>
        <p:spPr>
          <a:xfrm>
            <a:off x="7119366" y="3540261"/>
            <a:ext cx="1452753" cy="382927"/>
          </a:xfrm>
          <a:prstGeom prst="rect">
            <a:avLst/>
          </a:prstGeom>
          <a:noFill/>
          <a:ln/>
        </p:spPr>
        <p:txBody>
          <a:bodyPr wrap="square" lIns="0" tIns="0" rIns="0" bIns="0" rtlCol="0" anchor="t"/>
          <a:lstStyle/>
          <a:p>
            <a:pPr marL="0" indent="0" algn="l">
              <a:lnSpc>
                <a:spcPct val="100000"/>
              </a:lnSpc>
              <a:buNone/>
            </a:pPr>
            <a:r>
              <a:rPr lang="en-US" sz="1554" dirty="0">
                <a:solidFill>
                  <a:srgbClr val="FFFFFF"/>
                </a:solidFill>
                <a:latin typeface="Calibri" pitchFamily="34" charset="0"/>
                <a:ea typeface="Calibri" pitchFamily="34" charset="-122"/>
                <a:cs typeface="Calibri" pitchFamily="34" charset="-120"/>
              </a:rPr>
              <a:t>The cosy room</a:t>
            </a:r>
            <a:endParaRPr lang="en-US" sz="1554" dirty="0"/>
          </a:p>
        </p:txBody>
      </p:sp>
      <p:sp>
        <p:nvSpPr>
          <p:cNvPr id="8" name="Text 5"/>
          <p:cNvSpPr txBox="1"/>
          <p:nvPr/>
        </p:nvSpPr>
        <p:spPr>
          <a:xfrm>
            <a:off x="785241" y="4062905"/>
            <a:ext cx="2529332" cy="1947243"/>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Good relationships come first. The manager should be a mentor, and accountability is collective. The team should be involved in decision-making (voting, compromise) and in rewards (indicators for the whole team). Collaboration, loyalty, and engagement are valued. And they don't mind securing perks through informal relationships, either.</a:t>
            </a:r>
            <a:endParaRPr lang="en-US" sz="1071" dirty="0"/>
          </a:p>
        </p:txBody>
      </p:sp>
      <p:sp>
        <p:nvSpPr>
          <p:cNvPr id="9" name="Text 6"/>
          <p:cNvSpPr txBox="1"/>
          <p:nvPr/>
        </p:nvSpPr>
        <p:spPr>
          <a:xfrm>
            <a:off x="3522345" y="4062905"/>
            <a:ext cx="2589657" cy="2328878"/>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Is creativity this generation's magic word? Yes and no. The emphasis should be on generating ideas, brainstorming, freedom, playfulness​. Creativity and agility should be rewarded. The success of new products on the market can be part of the company's lore. But above all, not too fast and frantic – the manager should be a calm mentor, and decisions should be made democratically rather than quickly and intuitively.</a:t>
            </a:r>
            <a:endParaRPr lang="en-US" sz="1071" dirty="0"/>
          </a:p>
        </p:txBody>
      </p:sp>
      <p:sp>
        <p:nvSpPr>
          <p:cNvPr id="10" name="Text 7"/>
          <p:cNvSpPr txBox="1"/>
          <p:nvPr/>
        </p:nvSpPr>
        <p:spPr>
          <a:xfrm>
            <a:off x="6259576" y="4062905"/>
            <a:ext cx="2472182" cy="2138124"/>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Work should feel as cosy as working from home. The pandemic, and the changes in work/study habits that came with it, hit a substantial part of their studies and/or working life. They no longer want to go back to a hard office chair. They call for a more relaxed dress code, open-plan space for staff, and plenty of meeting rooms.</a:t>
            </a:r>
            <a:endParaRPr lang="en-US" sz="1071" dirty="0"/>
          </a:p>
        </p:txBody>
      </p:sp>
      <p:sp>
        <p:nvSpPr>
          <p:cNvPr id="11" name="Text 8"/>
          <p:cNvSpPr txBox="1"/>
          <p:nvPr/>
        </p:nvSpPr>
        <p:spPr>
          <a:xfrm>
            <a:off x="8997061" y="4062905"/>
            <a:ext cx="2512822" cy="1365329"/>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It may sound strange, but young people need their sense of security too. Especially when it comes to company values, the firm should recognize tradition, stability, loyal service to the company, long-tenured employees, and the ability to be aligned with the company.</a:t>
            </a:r>
            <a:endParaRPr lang="en-US" sz="1071" dirty="0"/>
          </a:p>
        </p:txBody>
      </p:sp>
      <p:sp>
        <p:nvSpPr>
          <p:cNvPr id="12" name="Text 9"/>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13 / Corporate Culture</a:t>
            </a:r>
            <a:endParaRPr lang="en-US" sz="1128"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home/claude/deck/bg_clean/pg-14.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652776" y="51258"/>
            <a:ext cx="9052052" cy="975881"/>
          </a:xfrm>
          <a:prstGeom prst="rect">
            <a:avLst/>
          </a:prstGeom>
          <a:noFill/>
          <a:ln/>
        </p:spPr>
        <p:txBody>
          <a:bodyPr wrap="square" lIns="0" tIns="0" rIns="0" bIns="0" rtlCol="0" anchor="t"/>
          <a:lstStyle/>
          <a:p>
            <a:pPr marL="0" indent="0" algn="l">
              <a:lnSpc>
                <a:spcPct val="100000"/>
              </a:lnSpc>
              <a:buNone/>
            </a:pPr>
            <a:r>
              <a:rPr lang="en-US" sz="3961" dirty="0">
                <a:solidFill>
                  <a:srgbClr val="5C5F63"/>
                </a:solidFill>
                <a:latin typeface="Calibri" pitchFamily="34" charset="0"/>
                <a:ea typeface="Calibri" pitchFamily="34" charset="-122"/>
                <a:cs typeface="Calibri" pitchFamily="34" charset="-120"/>
              </a:rPr>
              <a:t>What does Gen Z not want at work?</a:t>
            </a:r>
            <a:endParaRPr lang="en-US" sz="3961" dirty="0"/>
          </a:p>
        </p:txBody>
      </p:sp>
      <p:sp>
        <p:nvSpPr>
          <p:cNvPr id="4" name="Text 1"/>
          <p:cNvSpPr txBox="1"/>
          <p:nvPr/>
        </p:nvSpPr>
        <p:spPr>
          <a:xfrm>
            <a:off x="4026154" y="1016058"/>
            <a:ext cx="1930781" cy="411617"/>
          </a:xfrm>
          <a:prstGeom prst="rect">
            <a:avLst/>
          </a:prstGeom>
          <a:noFill/>
          <a:ln/>
        </p:spPr>
        <p:txBody>
          <a:bodyPr wrap="square" lIns="0" tIns="0" rIns="0" bIns="0" rtlCol="0" anchor="t"/>
          <a:lstStyle/>
          <a:p>
            <a:pPr marL="0" indent="0" algn="l">
              <a:lnSpc>
                <a:spcPct val="100000"/>
              </a:lnSpc>
              <a:buNone/>
            </a:pPr>
            <a:r>
              <a:rPr lang="en-US" sz="1671" dirty="0">
                <a:solidFill>
                  <a:srgbClr val="FFFFFF"/>
                </a:solidFill>
                <a:latin typeface="Calibri" pitchFamily="34" charset="0"/>
                <a:ea typeface="Calibri" pitchFamily="34" charset="-122"/>
                <a:cs typeface="Calibri" pitchFamily="34" charset="-120"/>
              </a:rPr>
              <a:t>Individual success</a:t>
            </a:r>
            <a:endParaRPr lang="en-US" sz="1671" dirty="0"/>
          </a:p>
        </p:txBody>
      </p:sp>
      <p:sp>
        <p:nvSpPr>
          <p:cNvPr id="5" name="Text 2"/>
          <p:cNvSpPr txBox="1"/>
          <p:nvPr/>
        </p:nvSpPr>
        <p:spPr>
          <a:xfrm>
            <a:off x="9482201" y="1012360"/>
            <a:ext cx="1576578"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Formality</a:t>
            </a:r>
            <a:endParaRPr lang="en-US" sz="1803" dirty="0"/>
          </a:p>
        </p:txBody>
      </p:sp>
      <p:sp>
        <p:nvSpPr>
          <p:cNvPr id="6" name="Text 3"/>
          <p:cNvSpPr txBox="1"/>
          <p:nvPr/>
        </p:nvSpPr>
        <p:spPr>
          <a:xfrm>
            <a:off x="1235710" y="3550897"/>
            <a:ext cx="1858518" cy="289136"/>
          </a:xfrm>
          <a:prstGeom prst="rect">
            <a:avLst/>
          </a:prstGeom>
          <a:noFill/>
          <a:ln/>
        </p:spPr>
        <p:txBody>
          <a:bodyPr wrap="square" lIns="0" tIns="0" rIns="0" bIns="0" rtlCol="0" anchor="t"/>
          <a:lstStyle/>
          <a:p>
            <a:pPr marL="0" indent="0" algn="l">
              <a:lnSpc>
                <a:spcPct val="100000"/>
              </a:lnSpc>
              <a:buNone/>
            </a:pPr>
            <a:r>
              <a:rPr lang="en-US" sz="1174" dirty="0">
                <a:solidFill>
                  <a:srgbClr val="FFFFFF"/>
                </a:solidFill>
                <a:latin typeface="Calibri" pitchFamily="34" charset="0"/>
                <a:ea typeface="Calibri" pitchFamily="34" charset="-122"/>
                <a:cs typeface="Calibri" pitchFamily="34" charset="-120"/>
              </a:rPr>
              <a:t>Everyone for themselves</a:t>
            </a:r>
            <a:endParaRPr lang="en-US" sz="1174" dirty="0"/>
          </a:p>
        </p:txBody>
      </p:sp>
      <p:sp>
        <p:nvSpPr>
          <p:cNvPr id="7" name="Text 4"/>
          <p:cNvSpPr txBox="1"/>
          <p:nvPr/>
        </p:nvSpPr>
        <p:spPr>
          <a:xfrm>
            <a:off x="6937375" y="3546782"/>
            <a:ext cx="1661541" cy="325431"/>
          </a:xfrm>
          <a:prstGeom prst="rect">
            <a:avLst/>
          </a:prstGeom>
          <a:noFill/>
          <a:ln/>
        </p:spPr>
        <p:txBody>
          <a:bodyPr wrap="square" lIns="0" tIns="0" rIns="0" bIns="0" rtlCol="0" anchor="t"/>
          <a:lstStyle/>
          <a:p>
            <a:pPr marL="0" indent="0" algn="l">
              <a:lnSpc>
                <a:spcPct val="100000"/>
              </a:lnSpc>
              <a:buNone/>
            </a:pPr>
            <a:r>
              <a:rPr lang="en-US" sz="1321" dirty="0">
                <a:solidFill>
                  <a:srgbClr val="FFFFFF"/>
                </a:solidFill>
                <a:latin typeface="Calibri" pitchFamily="34" charset="0"/>
                <a:ea typeface="Calibri" pitchFamily="34" charset="-122"/>
                <a:cs typeface="Calibri" pitchFamily="34" charset="-120"/>
              </a:rPr>
              <a:t>Pressure to perform</a:t>
            </a:r>
            <a:endParaRPr lang="en-US" sz="1321" dirty="0"/>
          </a:p>
        </p:txBody>
      </p:sp>
      <p:sp>
        <p:nvSpPr>
          <p:cNvPr id="8" name="Text 5"/>
          <p:cNvSpPr txBox="1"/>
          <p:nvPr/>
        </p:nvSpPr>
        <p:spPr>
          <a:xfrm>
            <a:off x="3522345" y="4062905"/>
            <a:ext cx="2559558" cy="1365329"/>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Even individual success doesn't appeal to them. They don't want to celebrate the promotion of top performers, mastery, or beating the competition. A promotion shouldn't be a big event. They'd rather pursue their dreams outside their career than within it.</a:t>
            </a:r>
            <a:endParaRPr lang="en-US" sz="1071" dirty="0"/>
          </a:p>
        </p:txBody>
      </p:sp>
      <p:sp>
        <p:nvSpPr>
          <p:cNvPr id="9" name="Text 6"/>
          <p:cNvSpPr txBox="1"/>
          <p:nvPr/>
        </p:nvSpPr>
        <p:spPr>
          <a:xfrm>
            <a:off x="6259576" y="4062905"/>
            <a:ext cx="2560574" cy="1756489"/>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Is "the market" a dirty word? A little. They definitely don't want to push themselves to the limit. They reject pressure to perform, rational data/market-driven decision-making, financial performance indicators, and KPIs. They don't want to put efficiency and precision first. And they don't want to learn on the fly or sound the alarm when things aren't going well.</a:t>
            </a:r>
            <a:endParaRPr lang="en-US" sz="1071" dirty="0"/>
          </a:p>
        </p:txBody>
      </p:sp>
      <p:sp>
        <p:nvSpPr>
          <p:cNvPr id="10" name="Text 7"/>
          <p:cNvSpPr txBox="1"/>
          <p:nvPr/>
        </p:nvSpPr>
        <p:spPr>
          <a:xfrm>
            <a:off x="8997061" y="4062905"/>
            <a:ext cx="2435733" cy="1365329"/>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They don't want formal dress or formal relationships. Top management shouldn't be separated from the rest of the company. A professional environment, precision, order, routine, and obedience hold no appeal for them. They have no interest in a grey, neutral environment.</a:t>
            </a:r>
            <a:endParaRPr lang="en-US" sz="1071" dirty="0"/>
          </a:p>
        </p:txBody>
      </p:sp>
      <p:sp>
        <p:nvSpPr>
          <p:cNvPr id="11" name="Text 8"/>
          <p:cNvSpPr txBox="1"/>
          <p:nvPr/>
        </p:nvSpPr>
        <p:spPr>
          <a:xfrm>
            <a:off x="785241" y="4081828"/>
            <a:ext cx="2569718" cy="1708991"/>
          </a:xfrm>
          <a:prstGeom prst="rect">
            <a:avLst/>
          </a:prstGeom>
          <a:noFill/>
          <a:ln/>
        </p:spPr>
        <p:txBody>
          <a:bodyPr wrap="square" lIns="0" tIns="0" rIns="0" bIns="0" rtlCol="0" anchor="t"/>
          <a:lstStyle/>
          <a:p>
            <a:pPr marL="0" indent="0" algn="l">
              <a:lnSpc>
                <a:spcPct val="100000"/>
              </a:lnSpc>
              <a:buNone/>
            </a:pPr>
            <a:r>
              <a:rPr lang="en-US" sz="1071" dirty="0">
                <a:solidFill>
                  <a:srgbClr val="000000"/>
                </a:solidFill>
                <a:latin typeface="Calibri" pitchFamily="34" charset="0"/>
                <a:ea typeface="Calibri" pitchFamily="34" charset="-122"/>
                <a:cs typeface="Calibri" pitchFamily="34" charset="-120"/>
              </a:rPr>
              <a:t>Individual accountability stresses them out. Self-motivation, autonomy, and ambition are not their values. They may grow into them as their career successes accumulate. But at the start of their career, they'd rather take shelter in the arms of a friendly team.</a:t>
            </a:r>
            <a:endParaRPr lang="en-US" sz="1071" dirty="0"/>
          </a:p>
        </p:txBody>
      </p:sp>
      <p:sp>
        <p:nvSpPr>
          <p:cNvPr id="12" name="Text 9"/>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14 / Corporate Culture</a:t>
            </a:r>
            <a:endParaRPr lang="en-US" sz="112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home/claude/deck/bg_clean/pg-15.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994785" y="50724"/>
            <a:ext cx="7703566"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Gen Z's dream company</a:t>
            </a:r>
            <a:endParaRPr lang="en-US" sz="3980" dirty="0"/>
          </a:p>
        </p:txBody>
      </p:sp>
      <p:sp>
        <p:nvSpPr>
          <p:cNvPr id="4" name="Text 1"/>
          <p:cNvSpPr txBox="1"/>
          <p:nvPr/>
        </p:nvSpPr>
        <p:spPr>
          <a:xfrm>
            <a:off x="5310251" y="1161844"/>
            <a:ext cx="1652651" cy="429814"/>
          </a:xfrm>
          <a:prstGeom prst="rect">
            <a:avLst/>
          </a:prstGeom>
          <a:noFill/>
          <a:ln/>
        </p:spPr>
        <p:txBody>
          <a:bodyPr wrap="square" lIns="0" tIns="0" rIns="0" bIns="0" rtlCol="0" anchor="t"/>
          <a:lstStyle/>
          <a:p>
            <a:pPr marL="0" indent="0" algn="l">
              <a:lnSpc>
                <a:spcPct val="100000"/>
              </a:lnSpc>
              <a:buNone/>
            </a:pPr>
            <a:r>
              <a:rPr lang="en-US" sz="1071" dirty="0">
                <a:solidFill>
                  <a:srgbClr val="A36AAD"/>
                </a:solidFill>
                <a:latin typeface="Calibri" pitchFamily="34" charset="0"/>
                <a:ea typeface="Calibri" pitchFamily="34" charset="-122"/>
                <a:cs typeface="Calibri" pitchFamily="34" charset="-120"/>
              </a:rPr>
              <a:t>Gen Z / Company representatives</a:t>
            </a:r>
            <a:endParaRPr lang="en-US" sz="1071" dirty="0"/>
          </a:p>
        </p:txBody>
      </p:sp>
      <p:sp>
        <p:nvSpPr>
          <p:cNvPr id="5" name="Text 2"/>
          <p:cNvSpPr txBox="1"/>
          <p:nvPr/>
        </p:nvSpPr>
        <p:spPr>
          <a:xfrm>
            <a:off x="4395470" y="1790235"/>
            <a:ext cx="2577973" cy="444223"/>
          </a:xfrm>
          <a:prstGeom prst="rect">
            <a:avLst/>
          </a:prstGeom>
          <a:noFill/>
          <a:ln/>
        </p:spPr>
        <p:txBody>
          <a:bodyPr wrap="square" lIns="0" tIns="0" rIns="0" bIns="0" rtlCol="0" anchor="t"/>
          <a:lstStyle/>
          <a:p>
            <a:pPr marL="0" indent="0" algn="l">
              <a:lnSpc>
                <a:spcPct val="100000"/>
              </a:lnSpc>
              <a:buNone/>
            </a:pPr>
            <a:r>
              <a:rPr lang="en-US" sz="1803" dirty="0">
                <a:solidFill>
                  <a:srgbClr val="A36AAD"/>
                </a:solidFill>
                <a:latin typeface="Calibri" pitchFamily="34" charset="0"/>
                <a:ea typeface="Calibri" pitchFamily="34" charset="-122"/>
                <a:cs typeface="Calibri" pitchFamily="34" charset="-120"/>
              </a:rPr>
              <a:t>38 vs. 25</a:t>
            </a:r>
            <a:endParaRPr lang="en-US" sz="1803" dirty="0"/>
          </a:p>
        </p:txBody>
      </p:sp>
      <p:sp>
        <p:nvSpPr>
          <p:cNvPr id="6" name="Text 3"/>
          <p:cNvSpPr txBox="1"/>
          <p:nvPr/>
        </p:nvSpPr>
        <p:spPr>
          <a:xfrm>
            <a:off x="6877050" y="1795315"/>
            <a:ext cx="1206373" cy="444223"/>
          </a:xfrm>
          <a:prstGeom prst="rect">
            <a:avLst/>
          </a:prstGeom>
          <a:noFill/>
          <a:ln/>
        </p:spPr>
        <p:txBody>
          <a:bodyPr wrap="square" lIns="0" tIns="0" rIns="0" bIns="0" rtlCol="0" anchor="t"/>
          <a:lstStyle/>
          <a:p>
            <a:pPr marL="0" indent="0" algn="l">
              <a:lnSpc>
                <a:spcPct val="100000"/>
              </a:lnSpc>
              <a:buNone/>
            </a:pPr>
            <a:r>
              <a:rPr lang="en-US" sz="1803" dirty="0">
                <a:solidFill>
                  <a:srgbClr val="A36AAD"/>
                </a:solidFill>
                <a:latin typeface="Calibri" pitchFamily="34" charset="0"/>
                <a:ea typeface="Calibri" pitchFamily="34" charset="-122"/>
                <a:cs typeface="Calibri" pitchFamily="34" charset="-120"/>
              </a:rPr>
              <a:t>28 vs. 43</a:t>
            </a:r>
            <a:endParaRPr lang="en-US" sz="1803" dirty="0"/>
          </a:p>
        </p:txBody>
      </p:sp>
      <p:sp>
        <p:nvSpPr>
          <p:cNvPr id="7" name="Text 4"/>
          <p:cNvSpPr txBox="1"/>
          <p:nvPr/>
        </p:nvSpPr>
        <p:spPr>
          <a:xfrm>
            <a:off x="844931" y="1865948"/>
            <a:ext cx="2981198" cy="542685"/>
          </a:xfrm>
          <a:prstGeom prst="rect">
            <a:avLst/>
          </a:prstGeom>
          <a:noFill/>
          <a:ln/>
        </p:spPr>
        <p:txBody>
          <a:bodyPr wrap="square" lIns="0" tIns="0" rIns="0" bIns="0" rtlCol="0" anchor="t"/>
          <a:lstStyle/>
          <a:p>
            <a:pPr marL="0" indent="0" algn="l">
              <a:lnSpc>
                <a:spcPct val="100000"/>
              </a:lnSpc>
              <a:buNone/>
            </a:pPr>
            <a:r>
              <a:rPr lang="en-US" sz="1352" dirty="0">
                <a:solidFill>
                  <a:srgbClr val="44546A"/>
                </a:solidFill>
                <a:latin typeface="Calibri" pitchFamily="34" charset="0"/>
                <a:ea typeface="Calibri" pitchFamily="34" charset="-122"/>
                <a:cs typeface="Calibri" pitchFamily="34" charset="-120"/>
              </a:rPr>
              <a:t>Young people especially want a clan corporate culture:</a:t>
            </a:r>
            <a:endParaRPr lang="en-US" sz="1352" dirty="0"/>
          </a:p>
        </p:txBody>
      </p:sp>
      <p:sp>
        <p:nvSpPr>
          <p:cNvPr id="8" name="Text 5"/>
          <p:cNvSpPr txBox="1"/>
          <p:nvPr/>
        </p:nvSpPr>
        <p:spPr>
          <a:xfrm>
            <a:off x="8624951" y="1865948"/>
            <a:ext cx="3224911" cy="753300"/>
          </a:xfrm>
          <a:prstGeom prst="rect">
            <a:avLst/>
          </a:prstGeom>
          <a:noFill/>
          <a:ln/>
        </p:spPr>
        <p:txBody>
          <a:bodyPr wrap="square" lIns="0" tIns="0" rIns="0" bIns="0" rtlCol="0" anchor="t"/>
          <a:lstStyle/>
          <a:p>
            <a:pPr marL="0" indent="0" algn="l">
              <a:lnSpc>
                <a:spcPct val="100000"/>
              </a:lnSpc>
              <a:buNone/>
            </a:pPr>
            <a:r>
              <a:rPr lang="en-US" sz="1352" dirty="0">
                <a:solidFill>
                  <a:srgbClr val="44546A"/>
                </a:solidFill>
                <a:latin typeface="Calibri" pitchFamily="34" charset="0"/>
                <a:ea typeface="Calibri" pitchFamily="34" charset="-122"/>
                <a:cs typeface="Calibri" pitchFamily="34" charset="-120"/>
              </a:rPr>
              <a:t>Innovation matters to them too, but (perhaps surprisingly) less than it does to experienced managers.</a:t>
            </a:r>
            <a:endParaRPr lang="en-US" sz="1352" dirty="0"/>
          </a:p>
        </p:txBody>
      </p:sp>
      <p:sp>
        <p:nvSpPr>
          <p:cNvPr id="9" name="Text 6"/>
          <p:cNvSpPr txBox="1"/>
          <p:nvPr/>
        </p:nvSpPr>
        <p:spPr>
          <a:xfrm>
            <a:off x="6593205" y="2182927"/>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10" name="Text 7"/>
          <p:cNvSpPr txBox="1"/>
          <p:nvPr/>
        </p:nvSpPr>
        <p:spPr>
          <a:xfrm>
            <a:off x="4378325" y="2190095"/>
            <a:ext cx="1652524"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11" name="Text 8"/>
          <p:cNvSpPr txBox="1"/>
          <p:nvPr/>
        </p:nvSpPr>
        <p:spPr>
          <a:xfrm>
            <a:off x="946531" y="2415254"/>
            <a:ext cx="3370199" cy="308260"/>
          </a:xfrm>
          <a:prstGeom prst="rect">
            <a:avLst/>
          </a:prstGeom>
          <a:noFill/>
          <a:ln/>
        </p:spPr>
        <p:txBody>
          <a:bodyPr wrap="square" lIns="0" tIns="0" rIns="0" bIns="0" rtlCol="0" anchor="t"/>
          <a:lstStyle/>
          <a:p>
            <a:pPr marL="0" indent="0" algn="l">
              <a:lnSpc>
                <a:spcPct val="100000"/>
              </a:lnSpc>
              <a:buNone/>
            </a:pPr>
            <a:r>
              <a:rPr lang="en-US" sz="1251" dirty="0">
                <a:solidFill>
                  <a:srgbClr val="A6A6A6"/>
                </a:solidFill>
                <a:latin typeface="Calibri" pitchFamily="34" charset="0"/>
                <a:ea typeface="Calibri" pitchFamily="34" charset="-122"/>
                <a:cs typeface="Calibri" pitchFamily="34" charset="-120"/>
              </a:rPr>
              <a:t>➢ Collaboration, community, compromise,</a:t>
            </a:r>
            <a:endParaRPr lang="en-US" sz="1251" dirty="0"/>
          </a:p>
        </p:txBody>
      </p:sp>
      <p:sp>
        <p:nvSpPr>
          <p:cNvPr id="12" name="Text 9"/>
          <p:cNvSpPr txBox="1"/>
          <p:nvPr/>
        </p:nvSpPr>
        <p:spPr>
          <a:xfrm>
            <a:off x="1127506" y="2643795"/>
            <a:ext cx="3196336" cy="307660"/>
          </a:xfrm>
          <a:prstGeom prst="rect">
            <a:avLst/>
          </a:prstGeom>
          <a:noFill/>
          <a:ln/>
        </p:spPr>
        <p:txBody>
          <a:bodyPr wrap="square" lIns="0" tIns="0" rIns="0" bIns="0" rtlCol="0" anchor="t"/>
          <a:lstStyle/>
          <a:p>
            <a:pPr marL="0" indent="0" algn="l">
              <a:lnSpc>
                <a:spcPct val="100000"/>
              </a:lnSpc>
              <a:buNone/>
            </a:pPr>
            <a:r>
              <a:rPr lang="en-US" sz="1249" dirty="0">
                <a:solidFill>
                  <a:srgbClr val="44546A"/>
                </a:solidFill>
                <a:latin typeface="Calibri" pitchFamily="34" charset="0"/>
                <a:ea typeface="Calibri" pitchFamily="34" charset="-122"/>
                <a:cs typeface="Calibri" pitchFamily="34" charset="-120"/>
              </a:rPr>
              <a:t>engagement as the yardstick of success</a:t>
            </a:r>
            <a:endParaRPr lang="en-US" sz="1249" dirty="0"/>
          </a:p>
        </p:txBody>
      </p:sp>
      <p:sp>
        <p:nvSpPr>
          <p:cNvPr id="13" name="Text 10"/>
          <p:cNvSpPr txBox="1"/>
          <p:nvPr/>
        </p:nvSpPr>
        <p:spPr>
          <a:xfrm>
            <a:off x="8624951" y="2665175"/>
            <a:ext cx="3320796" cy="518969"/>
          </a:xfrm>
          <a:prstGeom prst="rect">
            <a:avLst/>
          </a:prstGeom>
          <a:noFill/>
          <a:ln/>
        </p:spPr>
        <p:txBody>
          <a:bodyPr wrap="square" lIns="0" tIns="0" rIns="0" bIns="0" rtlCol="0" anchor="t"/>
          <a:lstStyle/>
          <a:p>
            <a:pPr marL="0" indent="0" algn="l">
              <a:lnSpc>
                <a:spcPct val="100000"/>
              </a:lnSpc>
              <a:buNone/>
            </a:pPr>
            <a:r>
              <a:rPr lang="en-US" sz="1184" dirty="0">
                <a:solidFill>
                  <a:srgbClr val="A6A6A6"/>
                </a:solidFill>
                <a:latin typeface="Calibri" pitchFamily="34" charset="0"/>
                <a:ea typeface="Calibri" pitchFamily="34" charset="-122"/>
                <a:cs typeface="Calibri" pitchFamily="34" charset="-120"/>
              </a:rPr>
              <a:t>➢ Creativity should be the yardstick of success ➢ Emphasis on generating ideas,</a:t>
            </a:r>
            <a:endParaRPr lang="en-US" sz="1184" dirty="0"/>
          </a:p>
        </p:txBody>
      </p:sp>
      <p:sp>
        <p:nvSpPr>
          <p:cNvPr id="14" name="Text 11"/>
          <p:cNvSpPr txBox="1"/>
          <p:nvPr/>
        </p:nvSpPr>
        <p:spPr>
          <a:xfrm>
            <a:off x="946531" y="2902651"/>
            <a:ext cx="3367786" cy="384663"/>
          </a:xfrm>
          <a:prstGeom prst="rect">
            <a:avLst/>
          </a:prstGeom>
          <a:noFill/>
          <a:ln/>
        </p:spPr>
        <p:txBody>
          <a:bodyPr wrap="square" lIns="0" tIns="0" rIns="0" bIns="0" rtlCol="0" anchor="t"/>
          <a:lstStyle/>
          <a:p>
            <a:pPr marL="0" indent="0" algn="l">
              <a:lnSpc>
                <a:spcPct val="100000"/>
              </a:lnSpc>
              <a:buNone/>
            </a:pPr>
            <a:r>
              <a:rPr lang="en-US" sz="1561" dirty="0">
                <a:solidFill>
                  <a:srgbClr val="A6A6A6"/>
                </a:solidFill>
                <a:latin typeface="Calibri" pitchFamily="34" charset="0"/>
                <a:ea typeface="Calibri" pitchFamily="34" charset="-122"/>
                <a:cs typeface="Calibri" pitchFamily="34" charset="-120"/>
              </a:rPr>
              <a:t>➢ A cosy, home-like environment,</a:t>
            </a:r>
            <a:endParaRPr lang="en-US" sz="1561" dirty="0"/>
          </a:p>
        </p:txBody>
      </p:sp>
      <p:sp>
        <p:nvSpPr>
          <p:cNvPr id="15" name="Text 12"/>
          <p:cNvSpPr txBox="1"/>
          <p:nvPr/>
        </p:nvSpPr>
        <p:spPr>
          <a:xfrm>
            <a:off x="1127506" y="3131178"/>
            <a:ext cx="3166237" cy="383068"/>
          </a:xfrm>
          <a:prstGeom prst="rect">
            <a:avLst/>
          </a:prstGeom>
          <a:noFill/>
          <a:ln/>
        </p:spPr>
        <p:txBody>
          <a:bodyPr wrap="square" lIns="0" tIns="0" rIns="0" bIns="0" rtlCol="0" anchor="t"/>
          <a:lstStyle/>
          <a:p>
            <a:pPr marL="0" indent="0" algn="l">
              <a:lnSpc>
                <a:spcPct val="100000"/>
              </a:lnSpc>
              <a:buNone/>
            </a:pPr>
            <a:r>
              <a:rPr lang="en-US" sz="1555" dirty="0">
                <a:solidFill>
                  <a:srgbClr val="44546A"/>
                </a:solidFill>
                <a:latin typeface="Calibri" pitchFamily="34" charset="0"/>
                <a:ea typeface="Calibri" pitchFamily="34" charset="-122"/>
                <a:cs typeface="Calibri" pitchFamily="34" charset="-120"/>
              </a:rPr>
              <a:t>informal dress, open-plan space</a:t>
            </a:r>
            <a:endParaRPr lang="en-US" sz="1555" dirty="0"/>
          </a:p>
        </p:txBody>
      </p:sp>
      <p:sp>
        <p:nvSpPr>
          <p:cNvPr id="16" name="Text 13"/>
          <p:cNvSpPr txBox="1"/>
          <p:nvPr/>
        </p:nvSpPr>
        <p:spPr>
          <a:xfrm>
            <a:off x="8805926" y="3170127"/>
            <a:ext cx="2856103" cy="474962"/>
          </a:xfrm>
          <a:prstGeom prst="rect">
            <a:avLst/>
          </a:prstGeom>
          <a:noFill/>
          <a:ln/>
        </p:spPr>
        <p:txBody>
          <a:bodyPr wrap="square" lIns="0" tIns="0" rIns="0" bIns="0" rtlCol="0" anchor="t"/>
          <a:lstStyle/>
          <a:p>
            <a:pPr marL="0" indent="0" algn="l">
              <a:lnSpc>
                <a:spcPct val="100000"/>
              </a:lnSpc>
              <a:buNone/>
            </a:pPr>
            <a:r>
              <a:rPr lang="en-US" sz="1184" dirty="0">
                <a:solidFill>
                  <a:srgbClr val="3C3C3C"/>
                </a:solidFill>
                <a:latin typeface="Calibri" pitchFamily="34" charset="0"/>
                <a:ea typeface="Calibri" pitchFamily="34" charset="-122"/>
                <a:cs typeface="Calibri" pitchFamily="34" charset="-120"/>
              </a:rPr>
              <a:t>brainstorming, agility, freedom, playfulness​</a:t>
            </a:r>
            <a:endParaRPr lang="en-US" sz="1184" dirty="0"/>
          </a:p>
        </p:txBody>
      </p:sp>
      <p:sp>
        <p:nvSpPr>
          <p:cNvPr id="17" name="Text 14"/>
          <p:cNvSpPr txBox="1"/>
          <p:nvPr/>
        </p:nvSpPr>
        <p:spPr>
          <a:xfrm>
            <a:off x="946531" y="3412190"/>
            <a:ext cx="3343148" cy="348694"/>
          </a:xfrm>
          <a:prstGeom prst="rect">
            <a:avLst/>
          </a:prstGeom>
          <a:noFill/>
          <a:ln/>
        </p:spPr>
        <p:txBody>
          <a:bodyPr wrap="square" lIns="0" tIns="0" rIns="0" bIns="0" rtlCol="0" anchor="t"/>
          <a:lstStyle/>
          <a:p>
            <a:pPr marL="0" indent="0" algn="l">
              <a:lnSpc>
                <a:spcPct val="100000"/>
              </a:lnSpc>
              <a:buNone/>
            </a:pPr>
            <a:r>
              <a:rPr lang="en-US" sz="1415" dirty="0">
                <a:solidFill>
                  <a:srgbClr val="A6A6A6"/>
                </a:solidFill>
                <a:latin typeface="Calibri" pitchFamily="34" charset="0"/>
                <a:ea typeface="Calibri" pitchFamily="34" charset="-122"/>
                <a:cs typeface="Calibri" pitchFamily="34" charset="-120"/>
              </a:rPr>
              <a:t>➢ Leadership through mentoring and</a:t>
            </a:r>
            <a:endParaRPr lang="en-US" sz="1415" dirty="0"/>
          </a:p>
        </p:txBody>
      </p:sp>
      <p:sp>
        <p:nvSpPr>
          <p:cNvPr id="18" name="Text 15"/>
          <p:cNvSpPr txBox="1"/>
          <p:nvPr/>
        </p:nvSpPr>
        <p:spPr>
          <a:xfrm>
            <a:off x="1127506" y="3635990"/>
            <a:ext cx="3194177" cy="388788"/>
          </a:xfrm>
          <a:prstGeom prst="rect">
            <a:avLst/>
          </a:prstGeom>
          <a:noFill/>
          <a:ln/>
        </p:spPr>
        <p:txBody>
          <a:bodyPr wrap="square" lIns="0" tIns="0" rIns="0" bIns="0" rtlCol="0" anchor="t"/>
          <a:lstStyle/>
          <a:p>
            <a:pPr marL="0" indent="0" algn="l">
              <a:lnSpc>
                <a:spcPct val="100000"/>
              </a:lnSpc>
              <a:buNone/>
            </a:pPr>
            <a:r>
              <a:rPr lang="en-US" sz="1578" dirty="0">
                <a:solidFill>
                  <a:srgbClr val="44546A"/>
                </a:solidFill>
                <a:latin typeface="Calibri" pitchFamily="34" charset="0"/>
                <a:ea typeface="Calibri" pitchFamily="34" charset="-122"/>
                <a:cs typeface="Calibri" pitchFamily="34" charset="-120"/>
              </a:rPr>
              <a:t>passing on useful advice</a:t>
            </a:r>
            <a:endParaRPr lang="en-US" sz="1578" dirty="0"/>
          </a:p>
        </p:txBody>
      </p:sp>
      <p:sp>
        <p:nvSpPr>
          <p:cNvPr id="19" name="Text 16"/>
          <p:cNvSpPr txBox="1"/>
          <p:nvPr/>
        </p:nvSpPr>
        <p:spPr>
          <a:xfrm>
            <a:off x="8726551" y="3660772"/>
            <a:ext cx="3464306" cy="342721"/>
          </a:xfrm>
          <a:prstGeom prst="rect">
            <a:avLst/>
          </a:prstGeom>
          <a:noFill/>
          <a:ln/>
        </p:spPr>
        <p:txBody>
          <a:bodyPr wrap="square" lIns="0" tIns="0" rIns="0" bIns="0" rtlCol="0" anchor="t"/>
          <a:lstStyle/>
          <a:p>
            <a:pPr marL="0" indent="0" algn="l">
              <a:lnSpc>
                <a:spcPct val="100000"/>
              </a:lnSpc>
              <a:buNone/>
            </a:pPr>
            <a:r>
              <a:rPr lang="en-US" sz="1391" dirty="0">
                <a:solidFill>
                  <a:srgbClr val="A6A6A6"/>
                </a:solidFill>
                <a:latin typeface="Calibri" pitchFamily="34" charset="0"/>
                <a:ea typeface="Calibri" pitchFamily="34" charset="-122"/>
                <a:cs typeface="Calibri" pitchFamily="34" charset="-120"/>
              </a:rPr>
              <a:t>➢ A product's/service's market success</a:t>
            </a:r>
            <a:endParaRPr lang="en-US" sz="1391" dirty="0"/>
          </a:p>
        </p:txBody>
      </p:sp>
      <p:sp>
        <p:nvSpPr>
          <p:cNvPr id="20" name="Text 17"/>
          <p:cNvSpPr txBox="1"/>
          <p:nvPr/>
        </p:nvSpPr>
        <p:spPr>
          <a:xfrm>
            <a:off x="8907526" y="3890633"/>
            <a:ext cx="3255391" cy="329359"/>
          </a:xfrm>
          <a:prstGeom prst="rect">
            <a:avLst/>
          </a:prstGeom>
          <a:noFill/>
          <a:ln/>
        </p:spPr>
        <p:txBody>
          <a:bodyPr wrap="square" lIns="0" tIns="0" rIns="0" bIns="0" rtlCol="0" anchor="t"/>
          <a:lstStyle/>
          <a:p>
            <a:pPr marL="0" indent="0" algn="l">
              <a:lnSpc>
                <a:spcPct val="100000"/>
              </a:lnSpc>
              <a:buNone/>
            </a:pPr>
            <a:r>
              <a:rPr lang="en-US" sz="1337" dirty="0">
                <a:solidFill>
                  <a:srgbClr val="3C3C3C"/>
                </a:solidFill>
                <a:latin typeface="Calibri" pitchFamily="34" charset="0"/>
                <a:ea typeface="Calibri" pitchFamily="34" charset="-122"/>
                <a:cs typeface="Calibri" pitchFamily="34" charset="-120"/>
              </a:rPr>
              <a:t>as a celebrated piece of company lore​</a:t>
            </a:r>
            <a:endParaRPr lang="en-US" sz="1337" dirty="0"/>
          </a:p>
        </p:txBody>
      </p:sp>
      <p:sp>
        <p:nvSpPr>
          <p:cNvPr id="21" name="Text 18"/>
          <p:cNvSpPr txBox="1"/>
          <p:nvPr/>
        </p:nvSpPr>
        <p:spPr>
          <a:xfrm>
            <a:off x="946531" y="4594705"/>
            <a:ext cx="3355340" cy="282463"/>
          </a:xfrm>
          <a:prstGeom prst="rect">
            <a:avLst/>
          </a:prstGeom>
          <a:noFill/>
          <a:ln/>
        </p:spPr>
        <p:txBody>
          <a:bodyPr wrap="square" lIns="0" tIns="0" rIns="0" bIns="0" rtlCol="0" anchor="t"/>
          <a:lstStyle/>
          <a:p>
            <a:pPr marL="0" indent="0" algn="l">
              <a:lnSpc>
                <a:spcPct val="100000"/>
              </a:lnSpc>
              <a:buNone/>
            </a:pPr>
            <a:r>
              <a:rPr lang="en-US" sz="1146" dirty="0">
                <a:solidFill>
                  <a:srgbClr val="44546A"/>
                </a:solidFill>
                <a:latin typeface="Calibri" pitchFamily="34" charset="0"/>
                <a:ea typeface="Calibri" pitchFamily="34" charset="-122"/>
                <a:cs typeface="Calibri" pitchFamily="34" charset="-120"/>
              </a:rPr>
              <a:t>But they also appreciate a touch of hierarchy!</a:t>
            </a:r>
            <a:endParaRPr lang="en-US" sz="1146" dirty="0"/>
          </a:p>
        </p:txBody>
      </p:sp>
      <p:sp>
        <p:nvSpPr>
          <p:cNvPr id="22" name="Text 19"/>
          <p:cNvSpPr txBox="1"/>
          <p:nvPr/>
        </p:nvSpPr>
        <p:spPr>
          <a:xfrm>
            <a:off x="844931" y="4892120"/>
            <a:ext cx="3196717" cy="518969"/>
          </a:xfrm>
          <a:prstGeom prst="rect">
            <a:avLst/>
          </a:prstGeom>
          <a:noFill/>
          <a:ln/>
        </p:spPr>
        <p:txBody>
          <a:bodyPr wrap="square" lIns="0" tIns="0" rIns="0" bIns="0" rtlCol="0" anchor="t"/>
          <a:lstStyle/>
          <a:p>
            <a:pPr marL="0" indent="0" algn="l">
              <a:lnSpc>
                <a:spcPct val="100000"/>
              </a:lnSpc>
              <a:buNone/>
            </a:pPr>
            <a:r>
              <a:rPr lang="en-US" sz="1184" dirty="0">
                <a:solidFill>
                  <a:srgbClr val="A6A6A6"/>
                </a:solidFill>
                <a:latin typeface="Calibri" pitchFamily="34" charset="0"/>
                <a:ea typeface="Calibri" pitchFamily="34" charset="-122"/>
                <a:cs typeface="Calibri" pitchFamily="34" charset="-120"/>
              </a:rPr>
              <a:t>➢ Perks through informal relationships ➢ Loyalty and proper,</a:t>
            </a:r>
            <a:endParaRPr lang="en-US" sz="1184" dirty="0"/>
          </a:p>
        </p:txBody>
      </p:sp>
      <p:sp>
        <p:nvSpPr>
          <p:cNvPr id="23" name="Text 20"/>
          <p:cNvSpPr txBox="1"/>
          <p:nvPr/>
        </p:nvSpPr>
        <p:spPr>
          <a:xfrm>
            <a:off x="1127506" y="5397093"/>
            <a:ext cx="3185795" cy="474661"/>
          </a:xfrm>
          <a:prstGeom prst="rect">
            <a:avLst/>
          </a:prstGeom>
          <a:noFill/>
          <a:ln/>
        </p:spPr>
        <p:txBody>
          <a:bodyPr wrap="square" lIns="0" tIns="0" rIns="0" bIns="0" rtlCol="0" anchor="t"/>
          <a:lstStyle/>
          <a:p>
            <a:pPr marL="0" indent="0" algn="l">
              <a:lnSpc>
                <a:spcPct val="100000"/>
              </a:lnSpc>
              <a:buNone/>
            </a:pPr>
            <a:r>
              <a:rPr lang="en-US" sz="1183" dirty="0">
                <a:solidFill>
                  <a:srgbClr val="3C3C3C"/>
                </a:solidFill>
                <a:latin typeface="Calibri" pitchFamily="34" charset="0"/>
                <a:ea typeface="Calibri" pitchFamily="34" charset="-122"/>
                <a:cs typeface="Calibri" pitchFamily="34" charset="-120"/>
              </a:rPr>
              <a:t>long-standing service to the company are valued</a:t>
            </a:r>
            <a:endParaRPr lang="en-US" sz="1183" dirty="0"/>
          </a:p>
        </p:txBody>
      </p:sp>
      <p:sp>
        <p:nvSpPr>
          <p:cNvPr id="24" name="Text 21"/>
          <p:cNvSpPr txBox="1"/>
          <p:nvPr/>
        </p:nvSpPr>
        <p:spPr>
          <a:xfrm>
            <a:off x="4378325" y="5418531"/>
            <a:ext cx="1671701" cy="331945"/>
          </a:xfrm>
          <a:prstGeom prst="rect">
            <a:avLst/>
          </a:prstGeom>
          <a:noFill/>
          <a:ln/>
        </p:spPr>
        <p:txBody>
          <a:bodyPr wrap="square" lIns="0" tIns="0" rIns="0" bIns="0" rtlCol="0" anchor="t"/>
          <a:lstStyle/>
          <a:p>
            <a:pPr marL="0" indent="0" algn="l">
              <a:lnSpc>
                <a:spcPct val="100000"/>
              </a:lnSpc>
              <a:buNone/>
            </a:pPr>
            <a:r>
              <a:rPr lang="en-US" sz="1347" dirty="0">
                <a:solidFill>
                  <a:srgbClr val="3C3C3C"/>
                </a:solidFill>
                <a:latin typeface="Calibri" pitchFamily="34" charset="0"/>
                <a:ea typeface="Calibri" pitchFamily="34" charset="-122"/>
                <a:cs typeface="Calibri" pitchFamily="34" charset="-120"/>
              </a:rPr>
              <a:t>Hierarchical culture</a:t>
            </a:r>
            <a:endParaRPr lang="en-US" sz="1347" dirty="0"/>
          </a:p>
        </p:txBody>
      </p:sp>
      <p:sp>
        <p:nvSpPr>
          <p:cNvPr id="25" name="Text 22"/>
          <p:cNvSpPr txBox="1"/>
          <p:nvPr/>
        </p:nvSpPr>
        <p:spPr>
          <a:xfrm>
            <a:off x="6947916" y="543551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26" name="Text 23"/>
          <p:cNvSpPr txBox="1"/>
          <p:nvPr/>
        </p:nvSpPr>
        <p:spPr>
          <a:xfrm>
            <a:off x="4447794" y="5753679"/>
            <a:ext cx="2666619" cy="443977"/>
          </a:xfrm>
          <a:prstGeom prst="rect">
            <a:avLst/>
          </a:prstGeom>
          <a:noFill/>
          <a:ln/>
        </p:spPr>
        <p:txBody>
          <a:bodyPr wrap="square" lIns="0" tIns="0" rIns="0" bIns="0" rtlCol="0" anchor="t"/>
          <a:lstStyle/>
          <a:p>
            <a:pPr marL="0" indent="0" algn="l">
              <a:lnSpc>
                <a:spcPct val="100000"/>
              </a:lnSpc>
              <a:buNone/>
            </a:pPr>
            <a:r>
              <a:rPr lang="en-US" sz="1802" dirty="0">
                <a:solidFill>
                  <a:srgbClr val="A36AAD"/>
                </a:solidFill>
                <a:latin typeface="Calibri" pitchFamily="34" charset="0"/>
                <a:ea typeface="Calibri" pitchFamily="34" charset="-122"/>
                <a:cs typeface="Calibri" pitchFamily="34" charset="-120"/>
              </a:rPr>
              <a:t>22 vs. 7</a:t>
            </a:r>
            <a:endParaRPr lang="en-US" sz="1802" dirty="0"/>
          </a:p>
        </p:txBody>
      </p:sp>
      <p:sp>
        <p:nvSpPr>
          <p:cNvPr id="27" name="Text 24"/>
          <p:cNvSpPr txBox="1"/>
          <p:nvPr/>
        </p:nvSpPr>
        <p:spPr>
          <a:xfrm>
            <a:off x="6979666" y="5757108"/>
            <a:ext cx="4711446" cy="443977"/>
          </a:xfrm>
          <a:prstGeom prst="rect">
            <a:avLst/>
          </a:prstGeom>
          <a:noFill/>
          <a:ln/>
        </p:spPr>
        <p:txBody>
          <a:bodyPr wrap="square" lIns="0" tIns="0" rIns="0" bIns="0" rtlCol="0" anchor="t"/>
          <a:lstStyle/>
          <a:p>
            <a:pPr marL="0" indent="0" algn="l">
              <a:lnSpc>
                <a:spcPct val="100000"/>
              </a:lnSpc>
              <a:buNone/>
            </a:pPr>
            <a:r>
              <a:rPr lang="en-US" sz="1802" dirty="0">
                <a:solidFill>
                  <a:srgbClr val="A36AAD"/>
                </a:solidFill>
                <a:latin typeface="Calibri" pitchFamily="34" charset="0"/>
                <a:ea typeface="Calibri" pitchFamily="34" charset="-122"/>
                <a:cs typeface="Calibri" pitchFamily="34" charset="-120"/>
              </a:rPr>
              <a:t>12 vs. 25</a:t>
            </a:r>
            <a:endParaRPr lang="en-US" sz="1802" dirty="0"/>
          </a:p>
        </p:txBody>
      </p:sp>
      <p:sp>
        <p:nvSpPr>
          <p:cNvPr id="28" name="Text 25"/>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15 / Corporate Culture</a:t>
            </a:r>
            <a:endParaRPr lang="en-US" sz="112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home/claude/deck/bg_clean/pg-16.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998345" y="2545773"/>
            <a:ext cx="9720707" cy="1292984"/>
          </a:xfrm>
          <a:prstGeom prst="rect">
            <a:avLst/>
          </a:prstGeom>
          <a:noFill/>
          <a:ln/>
        </p:spPr>
        <p:txBody>
          <a:bodyPr wrap="square" lIns="0" tIns="0" rIns="0" bIns="0" rtlCol="0" anchor="t"/>
          <a:lstStyle/>
          <a:p>
            <a:pPr marL="0" indent="0" algn="l">
              <a:lnSpc>
                <a:spcPct val="100000"/>
              </a:lnSpc>
              <a:buNone/>
            </a:pPr>
            <a:r>
              <a:rPr lang="en-US" sz="5248" dirty="0">
                <a:solidFill>
                  <a:srgbClr val="FFFFFF"/>
                </a:solidFill>
                <a:latin typeface="Calibri" pitchFamily="34" charset="0"/>
                <a:ea typeface="Calibri" pitchFamily="34" charset="-122"/>
                <a:cs typeface="Calibri" pitchFamily="34" charset="-120"/>
              </a:rPr>
              <a:t>Diagnosing corporate culture</a:t>
            </a:r>
            <a:endParaRPr lang="en-US" sz="5248" dirty="0"/>
          </a:p>
        </p:txBody>
      </p:sp>
      <p:sp>
        <p:nvSpPr>
          <p:cNvPr id="4" name="Text 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16 / Corporate Culture</a:t>
            </a:r>
            <a:endParaRPr lang="en-US" sz="112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home/claude/deck/bg_clean/pg-17.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383030" y="78670"/>
            <a:ext cx="10331196" cy="734158"/>
          </a:xfrm>
          <a:prstGeom prst="rect">
            <a:avLst/>
          </a:prstGeom>
          <a:noFill/>
          <a:ln/>
        </p:spPr>
        <p:txBody>
          <a:bodyPr wrap="square" lIns="0" tIns="0" rIns="0" bIns="0" rtlCol="0" anchor="t"/>
          <a:lstStyle/>
          <a:p>
            <a:pPr marL="0" indent="0" algn="l">
              <a:lnSpc>
                <a:spcPct val="100000"/>
              </a:lnSpc>
              <a:buNone/>
            </a:pPr>
            <a:r>
              <a:rPr lang="en-US" sz="2980" dirty="0">
                <a:solidFill>
                  <a:srgbClr val="5C5F63"/>
                </a:solidFill>
                <a:latin typeface="Calibri" pitchFamily="34" charset="0"/>
                <a:ea typeface="Calibri" pitchFamily="34" charset="-122"/>
                <a:cs typeface="Calibri" pitchFamily="34" charset="-120"/>
              </a:rPr>
              <a:t>Corporate culture: Gen Z vs. company representatives</a:t>
            </a:r>
            <a:endParaRPr lang="en-US" sz="2980" dirty="0"/>
          </a:p>
        </p:txBody>
      </p:sp>
      <p:sp>
        <p:nvSpPr>
          <p:cNvPr id="4" name="Text 1"/>
          <p:cNvSpPr txBox="1"/>
          <p:nvPr/>
        </p:nvSpPr>
        <p:spPr>
          <a:xfrm>
            <a:off x="5190744" y="787895"/>
            <a:ext cx="4649343" cy="592544"/>
          </a:xfrm>
          <a:prstGeom prst="rect">
            <a:avLst/>
          </a:prstGeom>
          <a:noFill/>
          <a:ln/>
        </p:spPr>
        <p:txBody>
          <a:bodyPr wrap="square" lIns="0" tIns="0" rIns="0" bIns="0" rtlCol="0" anchor="t"/>
          <a:lstStyle/>
          <a:p>
            <a:pPr marL="0" indent="0" algn="l">
              <a:lnSpc>
                <a:spcPct val="100000"/>
              </a:lnSpc>
              <a:buNone/>
            </a:pPr>
            <a:r>
              <a:rPr lang="en-US" sz="2405" dirty="0">
                <a:solidFill>
                  <a:srgbClr val="5C5F63"/>
                </a:solidFill>
                <a:latin typeface="Calibri" pitchFamily="34" charset="0"/>
                <a:ea typeface="Calibri" pitchFamily="34" charset="-122"/>
                <a:cs typeface="Calibri" pitchFamily="34" charset="-120"/>
              </a:rPr>
              <a:t>4 key takeaways</a:t>
            </a:r>
            <a:endParaRPr lang="en-US" sz="2405" dirty="0"/>
          </a:p>
        </p:txBody>
      </p:sp>
      <p:sp>
        <p:nvSpPr>
          <p:cNvPr id="5" name="Text 2"/>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6" name="Text 3"/>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7" name="Text 4"/>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8" name="Text 5"/>
          <p:cNvSpPr txBox="1"/>
          <p:nvPr/>
        </p:nvSpPr>
        <p:spPr>
          <a:xfrm>
            <a:off x="10464800" y="1434262"/>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9" name="Text 6"/>
          <p:cNvSpPr txBox="1"/>
          <p:nvPr/>
        </p:nvSpPr>
        <p:spPr>
          <a:xfrm>
            <a:off x="8249920" y="1440795"/>
            <a:ext cx="1654048"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10" name="Text 7"/>
          <p:cNvSpPr txBox="1"/>
          <p:nvPr/>
        </p:nvSpPr>
        <p:spPr>
          <a:xfrm>
            <a:off x="2759329" y="1488872"/>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11" name="Text 8"/>
          <p:cNvSpPr txBox="1"/>
          <p:nvPr/>
        </p:nvSpPr>
        <p:spPr>
          <a:xfrm>
            <a:off x="4486275" y="1492457"/>
            <a:ext cx="3534283" cy="4153582"/>
          </a:xfrm>
          <a:prstGeom prst="rect">
            <a:avLst/>
          </a:prstGeom>
          <a:noFill/>
          <a:ln/>
        </p:spPr>
        <p:txBody>
          <a:bodyPr wrap="square" lIns="0" tIns="0" rIns="0" bIns="0" rtlCol="0" anchor="t"/>
          <a:lstStyle/>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Generation Z prefers a clan corporate culture above all. Both groups also place real weight on innovation. Experienced managers want to weaken clan culture specifically in favor of innovation. </a:t>
            </a: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Gen Z rates their companies' current culture as quite hierarchical – perhaps because early in their careers they go through a lot of training and absorb the rules, processes, and procedures. </a:t>
            </a: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Both groups want to weaken hierarchy specifically. Young people, though, are more open to it than managers are – for instance, when it comes to gaining perks through informal relationships. </a:t>
            </a: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endParaRPr lang="cs-CZ" sz="1184" dirty="0">
              <a:solidFill>
                <a:srgbClr val="44546A"/>
              </a:solidFill>
              <a:latin typeface="Calibri" pitchFamily="34" charset="0"/>
              <a:ea typeface="Calibri" pitchFamily="34" charset="-122"/>
              <a:cs typeface="Calibri" pitchFamily="34" charset="-120"/>
            </a:endParaRPr>
          </a:p>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For Gen Z, the current and preferred corporate culture are more aligned than they are for company representatives. Does that make them more satisfied at work? Not necessarily.</a:t>
            </a:r>
            <a:endParaRPr lang="en-US" sz="1184" dirty="0"/>
          </a:p>
        </p:txBody>
      </p:sp>
      <p:sp>
        <p:nvSpPr>
          <p:cNvPr id="12" name="Text 9"/>
          <p:cNvSpPr txBox="1"/>
          <p:nvPr/>
        </p:nvSpPr>
        <p:spPr>
          <a:xfrm>
            <a:off x="544576" y="1495405"/>
            <a:ext cx="1652524"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13" name="Text 10"/>
          <p:cNvSpPr txBox="1"/>
          <p:nvPr/>
        </p:nvSpPr>
        <p:spPr>
          <a:xfrm>
            <a:off x="8249920" y="4669214"/>
            <a:ext cx="1672463" cy="332096"/>
          </a:xfrm>
          <a:prstGeom prst="rect">
            <a:avLst/>
          </a:prstGeom>
          <a:noFill/>
          <a:ln/>
        </p:spPr>
        <p:txBody>
          <a:bodyPr wrap="square" lIns="0" tIns="0" rIns="0" bIns="0" rtlCol="0" anchor="t"/>
          <a:lstStyle/>
          <a:p>
            <a:pPr marL="0" indent="0" algn="l">
              <a:lnSpc>
                <a:spcPct val="100000"/>
              </a:lnSpc>
              <a:buNone/>
            </a:pPr>
            <a:r>
              <a:rPr lang="en-US" sz="1348" dirty="0">
                <a:solidFill>
                  <a:srgbClr val="3C3C3C"/>
                </a:solidFill>
                <a:latin typeface="Calibri" pitchFamily="34" charset="0"/>
                <a:ea typeface="Calibri" pitchFamily="34" charset="-122"/>
                <a:cs typeface="Calibri" pitchFamily="34" charset="-120"/>
              </a:rPr>
              <a:t>Hierarchical culture</a:t>
            </a:r>
            <a:endParaRPr lang="en-US" sz="1348" dirty="0"/>
          </a:p>
        </p:txBody>
      </p:sp>
      <p:sp>
        <p:nvSpPr>
          <p:cNvPr id="14" name="Text 11"/>
          <p:cNvSpPr txBox="1"/>
          <p:nvPr/>
        </p:nvSpPr>
        <p:spPr>
          <a:xfrm>
            <a:off x="10819384" y="468621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15" name="Text 12"/>
          <p:cNvSpPr txBox="1"/>
          <p:nvPr/>
        </p:nvSpPr>
        <p:spPr>
          <a:xfrm>
            <a:off x="544576" y="4723714"/>
            <a:ext cx="1671701" cy="331945"/>
          </a:xfrm>
          <a:prstGeom prst="rect">
            <a:avLst/>
          </a:prstGeom>
          <a:noFill/>
          <a:ln/>
        </p:spPr>
        <p:txBody>
          <a:bodyPr wrap="square" lIns="0" tIns="0" rIns="0" bIns="0" rtlCol="0" anchor="t"/>
          <a:lstStyle/>
          <a:p>
            <a:pPr marL="0" indent="0" algn="l">
              <a:lnSpc>
                <a:spcPct val="100000"/>
              </a:lnSpc>
              <a:buNone/>
            </a:pPr>
            <a:r>
              <a:rPr lang="en-US" sz="1347" dirty="0">
                <a:solidFill>
                  <a:srgbClr val="3C3C3C"/>
                </a:solidFill>
                <a:latin typeface="Calibri" pitchFamily="34" charset="0"/>
                <a:ea typeface="Calibri" pitchFamily="34" charset="-122"/>
                <a:cs typeface="Calibri" pitchFamily="34" charset="-120"/>
              </a:rPr>
              <a:t>Hierarchical culture</a:t>
            </a:r>
            <a:endParaRPr lang="en-US" sz="1347" dirty="0"/>
          </a:p>
        </p:txBody>
      </p:sp>
      <p:sp>
        <p:nvSpPr>
          <p:cNvPr id="16" name="Text 13"/>
          <p:cNvSpPr txBox="1"/>
          <p:nvPr/>
        </p:nvSpPr>
        <p:spPr>
          <a:xfrm>
            <a:off x="3114040" y="474082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17" name="Text 14"/>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18" name="Text 15"/>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19" name="Text 16"/>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0" name="Text 17"/>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1" name="Text 18"/>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2" name="Text 19"/>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3" name="Text 20"/>
          <p:cNvSpPr txBox="1"/>
          <p:nvPr/>
        </p:nvSpPr>
        <p:spPr>
          <a:xfrm>
            <a:off x="4587875" y="5629173"/>
            <a:ext cx="3579368" cy="316715"/>
          </a:xfrm>
          <a:prstGeom prst="rect">
            <a:avLst/>
          </a:prstGeom>
          <a:noFill/>
          <a:ln/>
        </p:spPr>
        <p:txBody>
          <a:bodyPr wrap="square" lIns="0" tIns="0" rIns="0" bIns="0" rtlCol="0" anchor="t"/>
          <a:lstStyle/>
          <a:p>
            <a:pPr marL="0" indent="0" algn="l">
              <a:lnSpc>
                <a:spcPct val="100000"/>
              </a:lnSpc>
              <a:buNone/>
            </a:pPr>
            <a:r>
              <a:rPr lang="en-US" sz="1285" dirty="0">
                <a:solidFill>
                  <a:srgbClr val="FFFFFF"/>
                </a:solidFill>
                <a:latin typeface="Calibri" pitchFamily="34" charset="0"/>
                <a:ea typeface="Calibri" pitchFamily="34" charset="-122"/>
                <a:cs typeface="Calibri" pitchFamily="34" charset="-120"/>
              </a:rPr>
              <a:t>Let's find out how it looks in your company!</a:t>
            </a:r>
            <a:endParaRPr lang="en-US" sz="1285" dirty="0"/>
          </a:p>
        </p:txBody>
      </p:sp>
      <p:sp>
        <p:nvSpPr>
          <p:cNvPr id="24" name="Text 21"/>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5" name="Text 22"/>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6" name="Text 23"/>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7" name="Text 24"/>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8" name="Text 25"/>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29" name="Text 26"/>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0" name="Text 27"/>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1" name="Text 28"/>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2" name="Text 29"/>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3" name="Text 30"/>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17 / Corporate Culture</a:t>
            </a:r>
            <a:endParaRPr lang="en-US" sz="1128"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home/claude/deck/bg_clean/pg-18.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989576" y="50724"/>
            <a:ext cx="6726555"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Leadership style</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2427351" y="1416479"/>
            <a:ext cx="1607820" cy="1279604"/>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Help finding opportunities. Managers are right there in the team and share the same agenda as the rest of the team</a:t>
            </a:r>
            <a:endParaRPr lang="en-US" sz="1071" dirty="0"/>
          </a:p>
        </p:txBody>
      </p:sp>
      <p:sp>
        <p:nvSpPr>
          <p:cNvPr id="8" name="Text 5"/>
          <p:cNvSpPr txBox="1"/>
          <p:nvPr/>
        </p:nvSpPr>
        <p:spPr>
          <a:xfrm>
            <a:off x="10156190" y="1418130"/>
            <a:ext cx="1607820" cy="1279604"/>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Help finding opportunities. Managers are right there in the team and share the same agenda as the rest of the team</a:t>
            </a:r>
            <a:endParaRPr lang="en-US" sz="1071" dirty="0"/>
          </a:p>
        </p:txBody>
      </p:sp>
      <p:sp>
        <p:nvSpPr>
          <p:cNvPr id="9" name="Text 6"/>
          <p:cNvSpPr txBox="1"/>
          <p:nvPr/>
        </p:nvSpPr>
        <p:spPr>
          <a:xfrm>
            <a:off x="506476" y="1430449"/>
            <a:ext cx="1205103" cy="170861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Mentoring, passing on useful advice. Managers are easily accessible and have their own agenda</a:t>
            </a:r>
            <a:endParaRPr lang="en-US" sz="1071" dirty="0"/>
          </a:p>
        </p:txBody>
      </p:sp>
      <p:sp>
        <p:nvSpPr>
          <p:cNvPr id="10" name="Text 7"/>
          <p:cNvSpPr txBox="1"/>
          <p:nvPr/>
        </p:nvSpPr>
        <p:spPr>
          <a:xfrm>
            <a:off x="8235315" y="1432100"/>
            <a:ext cx="1205357" cy="170848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Mentoring, passing on useful advice. Managers are easily accessible and have their own agenda</a:t>
            </a:r>
            <a:endParaRPr lang="en-US" sz="1071" dirty="0"/>
          </a:p>
        </p:txBody>
      </p:sp>
      <p:sp>
        <p:nvSpPr>
          <p:cNvPr id="11" name="Text 8"/>
          <p:cNvSpPr txBox="1"/>
          <p:nvPr/>
        </p:nvSpPr>
        <p:spPr>
          <a:xfrm>
            <a:off x="4480941" y="1434303"/>
            <a:ext cx="3708654" cy="336284"/>
          </a:xfrm>
          <a:prstGeom prst="rect">
            <a:avLst/>
          </a:prstGeom>
          <a:noFill/>
          <a:ln/>
        </p:spPr>
        <p:txBody>
          <a:bodyPr wrap="square" lIns="0" tIns="0" rIns="0" bIns="0" rtlCol="0" anchor="t"/>
          <a:lstStyle/>
          <a:p>
            <a:pPr marL="0" indent="0" algn="l">
              <a:lnSpc>
                <a:spcPct val="100000"/>
              </a:lnSpc>
              <a:buNone/>
            </a:pPr>
            <a:r>
              <a:rPr lang="en-US" sz="1365" dirty="0">
                <a:solidFill>
                  <a:srgbClr val="44546A"/>
                </a:solidFill>
                <a:latin typeface="Calibri" pitchFamily="34" charset="0"/>
                <a:ea typeface="Calibri" pitchFamily="34" charset="-122"/>
                <a:cs typeface="Calibri" pitchFamily="34" charset="-120"/>
              </a:rPr>
              <a:t>Young people clearly prefer mentoring and</a:t>
            </a:r>
            <a:endParaRPr lang="en-US" sz="1365" dirty="0"/>
          </a:p>
        </p:txBody>
      </p:sp>
      <p:sp>
        <p:nvSpPr>
          <p:cNvPr id="12" name="Text 9"/>
          <p:cNvSpPr txBox="1"/>
          <p:nvPr/>
        </p:nvSpPr>
        <p:spPr>
          <a:xfrm>
            <a:off x="4425950" y="1657973"/>
            <a:ext cx="3771392" cy="299121"/>
          </a:xfrm>
          <a:prstGeom prst="rect">
            <a:avLst/>
          </a:prstGeom>
          <a:noFill/>
          <a:ln/>
        </p:spPr>
        <p:txBody>
          <a:bodyPr wrap="square" lIns="0" tIns="0" rIns="0" bIns="0" rtlCol="0" anchor="t"/>
          <a:lstStyle/>
          <a:p>
            <a:pPr marL="0" indent="0" algn="l">
              <a:lnSpc>
                <a:spcPct val="100000"/>
              </a:lnSpc>
              <a:buNone/>
            </a:pPr>
            <a:r>
              <a:rPr lang="en-US" sz="1214" dirty="0">
                <a:solidFill>
                  <a:srgbClr val="A36AAD"/>
                </a:solidFill>
                <a:latin typeface="Calibri" pitchFamily="34" charset="0"/>
                <a:ea typeface="Calibri" pitchFamily="34" charset="-122"/>
                <a:cs typeface="Calibri" pitchFamily="34" charset="-120"/>
              </a:rPr>
              <a:t>passing on useful advice. Leadership has its own</a:t>
            </a:r>
            <a:endParaRPr lang="en-US" sz="1214" dirty="0"/>
          </a:p>
        </p:txBody>
      </p:sp>
      <p:sp>
        <p:nvSpPr>
          <p:cNvPr id="13" name="Text 10"/>
          <p:cNvSpPr txBox="1"/>
          <p:nvPr/>
        </p:nvSpPr>
        <p:spPr>
          <a:xfrm>
            <a:off x="4259580" y="1878283"/>
            <a:ext cx="3702177" cy="681529"/>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work agenda (that is, it doesn't work on the same tasks as the rest of the team), but it's easily accessible for questions and discussion.</a:t>
            </a:r>
            <a:endParaRPr lang="en-US" sz="1184" dirty="0"/>
          </a:p>
        </p:txBody>
      </p:sp>
      <p:sp>
        <p:nvSpPr>
          <p:cNvPr id="14" name="Text 11"/>
          <p:cNvSpPr txBox="1"/>
          <p:nvPr/>
        </p:nvSpPr>
        <p:spPr>
          <a:xfrm>
            <a:off x="4200271" y="2879551"/>
            <a:ext cx="3812159" cy="901112"/>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The leadership style at their current job basically matches what they'd like, though they would welcome even more mentoring. Conversely, they'd like to see less pressure to perform and less learning on the fly.</a:t>
            </a:r>
            <a:endParaRPr lang="en-US" sz="1184" dirty="0"/>
          </a:p>
        </p:txBody>
      </p:sp>
      <p:sp>
        <p:nvSpPr>
          <p:cNvPr id="15" name="Text 12"/>
          <p:cNvSpPr txBox="1"/>
          <p:nvPr/>
        </p:nvSpPr>
        <p:spPr>
          <a:xfrm>
            <a:off x="2506980" y="3475784"/>
            <a:ext cx="1525524" cy="1498679"/>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Learning "on the fly," consistent pressure to perform, and leading by example​. Managers are among the people and set both the pace and the direction</a:t>
            </a:r>
            <a:endParaRPr lang="en-US" sz="1071" dirty="0"/>
          </a:p>
        </p:txBody>
      </p:sp>
      <p:sp>
        <p:nvSpPr>
          <p:cNvPr id="16" name="Text 13"/>
          <p:cNvSpPr txBox="1"/>
          <p:nvPr/>
        </p:nvSpPr>
        <p:spPr>
          <a:xfrm>
            <a:off x="10235819" y="3475784"/>
            <a:ext cx="1526794" cy="1498679"/>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Learning "on the fly," consistent pressure to perform, and leading by example​. Managers are among the people and set both the pace and the direction</a:t>
            </a:r>
            <a:endParaRPr lang="en-US" sz="1071" dirty="0"/>
          </a:p>
        </p:txBody>
      </p:sp>
      <p:sp>
        <p:nvSpPr>
          <p:cNvPr id="17" name="Text 14"/>
          <p:cNvSpPr txBox="1"/>
          <p:nvPr/>
        </p:nvSpPr>
        <p:spPr>
          <a:xfrm>
            <a:off x="506476" y="3907330"/>
            <a:ext cx="1500505" cy="106954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Primarily formal, based on positional authority. Managers are "further away" from people</a:t>
            </a:r>
            <a:endParaRPr lang="en-US" sz="1071" dirty="0"/>
          </a:p>
        </p:txBody>
      </p:sp>
      <p:sp>
        <p:nvSpPr>
          <p:cNvPr id="18" name="Text 15"/>
          <p:cNvSpPr txBox="1"/>
          <p:nvPr/>
        </p:nvSpPr>
        <p:spPr>
          <a:xfrm>
            <a:off x="8235315" y="3907330"/>
            <a:ext cx="1500632" cy="106954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Primarily formal, based on positional authority. Managers are "further away" from people</a:t>
            </a:r>
            <a:endParaRPr lang="en-US" sz="1071" dirty="0"/>
          </a:p>
        </p:txBody>
      </p:sp>
      <p:sp>
        <p:nvSpPr>
          <p:cNvPr id="19" name="Text 16"/>
          <p:cNvSpPr txBox="1"/>
          <p:nvPr/>
        </p:nvSpPr>
        <p:spPr>
          <a:xfrm>
            <a:off x="4352925" y="4100402"/>
            <a:ext cx="3500882" cy="681656"/>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They agree here with company representatives, who feel the consistent pressure to perform even more strongly.</a:t>
            </a:r>
            <a:endParaRPr lang="en-US" sz="1184" dirty="0"/>
          </a:p>
        </p:txBody>
      </p:sp>
      <p:sp>
        <p:nvSpPr>
          <p:cNvPr id="20" name="Text 17"/>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1" name="Text 18"/>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2" name="Text 19"/>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3" name="Text 20"/>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4" name="Text 21"/>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5" name="Text 22"/>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6" name="Text 23"/>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7" name="Text 24"/>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8" name="Text 25"/>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9" name="Text 26"/>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0" name="Text 27"/>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1" name="Text 28"/>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2" name="Text 29"/>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3" name="Text 30"/>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4" name="Text 31"/>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5" name="Text 32"/>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18 / Corporate Culture</a:t>
            </a:r>
            <a:endParaRPr lang="en-US" sz="1128"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home/claude/deck/bg_clean/pg-19.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791329" y="50724"/>
            <a:ext cx="6925691"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Decision-making</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220845" y="1439371"/>
            <a:ext cx="3769487" cy="474962"/>
          </a:xfrm>
          <a:prstGeom prst="rect">
            <a:avLst/>
          </a:prstGeom>
          <a:noFill/>
          <a:ln/>
        </p:spPr>
        <p:txBody>
          <a:bodyPr wrap="square" lIns="0" tIns="0" rIns="0" bIns="0" rtlCol="0" anchor="t"/>
          <a:lstStyle/>
          <a:p>
            <a:pPr marL="0" indent="0" algn="ctr">
              <a:lnSpc>
                <a:spcPct val="100000"/>
              </a:lnSpc>
              <a:buNone/>
            </a:pPr>
            <a:r>
              <a:rPr lang="en-US" sz="1184" dirty="0">
                <a:solidFill>
                  <a:srgbClr val="A36AAD"/>
                </a:solidFill>
                <a:latin typeface="Calibri" pitchFamily="34" charset="0"/>
                <a:ea typeface="Calibri" pitchFamily="34" charset="-122"/>
                <a:cs typeface="Calibri" pitchFamily="34" charset="-120"/>
              </a:rPr>
              <a:t>Young people clearly prefer collective, democratic decision-making – involving the whole</a:t>
            </a:r>
            <a:endParaRPr lang="en-US" sz="1184" dirty="0"/>
          </a:p>
        </p:txBody>
      </p:sp>
      <p:sp>
        <p:nvSpPr>
          <p:cNvPr id="8" name="Text 5"/>
          <p:cNvSpPr txBox="1"/>
          <p:nvPr/>
        </p:nvSpPr>
        <p:spPr>
          <a:xfrm>
            <a:off x="506476" y="1463850"/>
            <a:ext cx="1272286" cy="64041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More people involved, compromise, voting, and so on</a:t>
            </a:r>
            <a:endParaRPr lang="en-US" sz="1071" dirty="0"/>
          </a:p>
        </p:txBody>
      </p:sp>
      <p:sp>
        <p:nvSpPr>
          <p:cNvPr id="9" name="Text 6"/>
          <p:cNvSpPr txBox="1"/>
          <p:nvPr/>
        </p:nvSpPr>
        <p:spPr>
          <a:xfrm>
            <a:off x="2398395" y="1472422"/>
            <a:ext cx="1634871" cy="859171"/>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Fast, calmly and intuitively, drawing on the expertise of team members</a:t>
            </a:r>
            <a:endParaRPr lang="en-US" sz="1069" dirty="0"/>
          </a:p>
        </p:txBody>
      </p:sp>
      <p:sp>
        <p:nvSpPr>
          <p:cNvPr id="10" name="Text 7"/>
          <p:cNvSpPr txBox="1"/>
          <p:nvPr/>
        </p:nvSpPr>
        <p:spPr>
          <a:xfrm>
            <a:off x="8245475" y="1499918"/>
            <a:ext cx="1273048"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More people involved, compromise, voting, and so on</a:t>
            </a:r>
            <a:endParaRPr lang="en-US" sz="1071" dirty="0"/>
          </a:p>
        </p:txBody>
      </p:sp>
      <p:sp>
        <p:nvSpPr>
          <p:cNvPr id="11" name="Text 8"/>
          <p:cNvSpPr txBox="1"/>
          <p:nvPr/>
        </p:nvSpPr>
        <p:spPr>
          <a:xfrm>
            <a:off x="10137521" y="1508617"/>
            <a:ext cx="1634490" cy="859171"/>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Fast, calmly and intuitively, drawing on the expertise of team members</a:t>
            </a:r>
            <a:endParaRPr lang="en-US" sz="1069" dirty="0"/>
          </a:p>
        </p:txBody>
      </p:sp>
      <p:sp>
        <p:nvSpPr>
          <p:cNvPr id="12" name="Text 9"/>
          <p:cNvSpPr txBox="1"/>
          <p:nvPr/>
        </p:nvSpPr>
        <p:spPr>
          <a:xfrm>
            <a:off x="4674870" y="1871144"/>
            <a:ext cx="3475101" cy="354546"/>
          </a:xfrm>
          <a:prstGeom prst="rect">
            <a:avLst/>
          </a:prstGeom>
          <a:noFill/>
          <a:ln/>
        </p:spPr>
        <p:txBody>
          <a:bodyPr wrap="square" lIns="0" tIns="0" rIns="0" bIns="0" rtlCol="0" anchor="t"/>
          <a:lstStyle/>
          <a:p>
            <a:pPr marL="0" indent="0" algn="l">
              <a:lnSpc>
                <a:spcPct val="100000"/>
              </a:lnSpc>
              <a:buNone/>
            </a:pPr>
            <a:r>
              <a:rPr lang="en-US" sz="1439" dirty="0">
                <a:solidFill>
                  <a:srgbClr val="44546A"/>
                </a:solidFill>
                <a:latin typeface="Calibri" pitchFamily="34" charset="0"/>
                <a:ea typeface="Calibri" pitchFamily="34" charset="-122"/>
                <a:cs typeface="Calibri" pitchFamily="34" charset="-120"/>
              </a:rPr>
              <a:t>team, compromise, voting, and so on.</a:t>
            </a:r>
            <a:endParaRPr lang="en-US" sz="1439" dirty="0"/>
          </a:p>
        </p:txBody>
      </p:sp>
      <p:sp>
        <p:nvSpPr>
          <p:cNvPr id="13" name="Text 10"/>
          <p:cNvSpPr txBox="1"/>
          <p:nvPr/>
        </p:nvSpPr>
        <p:spPr>
          <a:xfrm>
            <a:off x="4166870" y="2440766"/>
            <a:ext cx="3887343" cy="891587"/>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In doing so, they're asking for more involvement, because at their current job, decisions most often lie with management, which follows established practices. That's what young people want to change.</a:t>
            </a:r>
            <a:endParaRPr lang="en-US" sz="1184" dirty="0"/>
          </a:p>
        </p:txBody>
      </p:sp>
      <p:sp>
        <p:nvSpPr>
          <p:cNvPr id="14" name="Text 11"/>
          <p:cNvSpPr txBox="1"/>
          <p:nvPr/>
        </p:nvSpPr>
        <p:spPr>
          <a:xfrm>
            <a:off x="4260469" y="3661617"/>
            <a:ext cx="3694811" cy="891460"/>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They differ sharply here from managers, who prefer rational decision-making based on data and market analysis. Their experience tells them that democracy has no place in company practice.</a:t>
            </a:r>
            <a:endParaRPr lang="en-US" sz="1184" dirty="0"/>
          </a:p>
        </p:txBody>
      </p:sp>
      <p:sp>
        <p:nvSpPr>
          <p:cNvPr id="15" name="Text 12"/>
          <p:cNvSpPr txBox="1"/>
          <p:nvPr/>
        </p:nvSpPr>
        <p:spPr>
          <a:xfrm>
            <a:off x="506476" y="3888280"/>
            <a:ext cx="1616710" cy="106941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In the hands of clearly designated managers; decisions follow established practices</a:t>
            </a:r>
            <a:endParaRPr lang="en-US" sz="1071" dirty="0"/>
          </a:p>
        </p:txBody>
      </p:sp>
      <p:sp>
        <p:nvSpPr>
          <p:cNvPr id="16" name="Text 13"/>
          <p:cNvSpPr txBox="1"/>
          <p:nvPr/>
        </p:nvSpPr>
        <p:spPr>
          <a:xfrm>
            <a:off x="8245475" y="3924665"/>
            <a:ext cx="1616837" cy="1069229"/>
          </a:xfrm>
          <a:prstGeom prst="rect">
            <a:avLst/>
          </a:prstGeom>
          <a:noFill/>
          <a:ln/>
        </p:spPr>
        <p:txBody>
          <a:bodyPr wrap="square" lIns="0" tIns="0" rIns="0" bIns="0" rtlCol="0" anchor="t"/>
          <a:lstStyle/>
          <a:p>
            <a:pPr marL="0" indent="0" algn="l">
              <a:lnSpc>
                <a:spcPct val="100000"/>
              </a:lnSpc>
              <a:buNone/>
            </a:pPr>
            <a:r>
              <a:rPr lang="en-US" sz="1069" dirty="0">
                <a:solidFill>
                  <a:srgbClr val="3C3C3C"/>
                </a:solidFill>
                <a:latin typeface="Calibri" pitchFamily="34" charset="0"/>
                <a:ea typeface="Calibri" pitchFamily="34" charset="-122"/>
                <a:cs typeface="Calibri" pitchFamily="34" charset="-120"/>
              </a:rPr>
              <a:t>In the hands of clearly designated managers; decisions follow established practices</a:t>
            </a:r>
            <a:endParaRPr lang="en-US" sz="1069" dirty="0"/>
          </a:p>
        </p:txBody>
      </p:sp>
      <p:sp>
        <p:nvSpPr>
          <p:cNvPr id="17" name="Text 14"/>
          <p:cNvSpPr txBox="1"/>
          <p:nvPr/>
        </p:nvSpPr>
        <p:spPr>
          <a:xfrm>
            <a:off x="2924556" y="4309793"/>
            <a:ext cx="1084580" cy="640540"/>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Based on data, rationally, driven by the market</a:t>
            </a:r>
            <a:endParaRPr lang="en-US" sz="1071" dirty="0"/>
          </a:p>
        </p:txBody>
      </p:sp>
      <p:sp>
        <p:nvSpPr>
          <p:cNvPr id="18" name="Text 15"/>
          <p:cNvSpPr txBox="1"/>
          <p:nvPr/>
        </p:nvSpPr>
        <p:spPr>
          <a:xfrm>
            <a:off x="10663555" y="4345988"/>
            <a:ext cx="1084580" cy="640667"/>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Based on data, rationally, driven by the market</a:t>
            </a:r>
            <a:endParaRPr lang="en-US" sz="1071" dirty="0"/>
          </a:p>
        </p:txBody>
      </p:sp>
      <p:sp>
        <p:nvSpPr>
          <p:cNvPr id="19" name="Text 16"/>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0" name="Text 17"/>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1" name="Text 18"/>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2" name="Text 19"/>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3" name="Text 20"/>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4" name="Text 21"/>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5" name="Text 22"/>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6" name="Text 23"/>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7" name="Text 24"/>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8" name="Text 25"/>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9" name="Text 26"/>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0" name="Text 27"/>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1" name="Text 28"/>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2" name="Text 29"/>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3" name="Text 30"/>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4" name="Text 3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19 / Corporate Culture</a:t>
            </a:r>
            <a:endParaRPr lang="en-US" sz="1128"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home/claude/deck/bg_clean/pg-20.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639945" y="50724"/>
            <a:ext cx="7073011"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Accountability</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477639" y="1439371"/>
            <a:ext cx="3672205" cy="291591"/>
          </a:xfrm>
          <a:prstGeom prst="rect">
            <a:avLst/>
          </a:prstGeom>
          <a:noFill/>
          <a:ln/>
        </p:spPr>
        <p:txBody>
          <a:bodyPr wrap="square" lIns="0" tIns="0" rIns="0" bIns="0" rtlCol="0" anchor="t"/>
          <a:lstStyle/>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Young people also think accountability should be</a:t>
            </a:r>
            <a:endParaRPr lang="en-US" sz="1184" dirty="0"/>
          </a:p>
        </p:txBody>
      </p:sp>
      <p:sp>
        <p:nvSpPr>
          <p:cNvPr id="8" name="Text 5"/>
          <p:cNvSpPr txBox="1"/>
          <p:nvPr/>
        </p:nvSpPr>
        <p:spPr>
          <a:xfrm>
            <a:off x="506476" y="1463850"/>
            <a:ext cx="1293749" cy="43060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The group, WE, it isn't divided up</a:t>
            </a:r>
            <a:endParaRPr lang="en-US" sz="1071" dirty="0"/>
          </a:p>
        </p:txBody>
      </p:sp>
      <p:sp>
        <p:nvSpPr>
          <p:cNvPr id="9" name="Text 6"/>
          <p:cNvSpPr txBox="1"/>
          <p:nvPr/>
        </p:nvSpPr>
        <p:spPr>
          <a:xfrm>
            <a:off x="8208645" y="1463850"/>
            <a:ext cx="1293749" cy="43060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The group, WE, it isn't divided up</a:t>
            </a:r>
            <a:endParaRPr lang="en-US" sz="1071" dirty="0"/>
          </a:p>
        </p:txBody>
      </p:sp>
      <p:sp>
        <p:nvSpPr>
          <p:cNvPr id="10" name="Text 7"/>
          <p:cNvSpPr txBox="1"/>
          <p:nvPr/>
        </p:nvSpPr>
        <p:spPr>
          <a:xfrm>
            <a:off x="2446020" y="1472422"/>
            <a:ext cx="1585849" cy="430165"/>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By project, within the given team</a:t>
            </a:r>
            <a:endParaRPr lang="en-US" sz="1069" dirty="0"/>
          </a:p>
        </p:txBody>
      </p:sp>
      <p:sp>
        <p:nvSpPr>
          <p:cNvPr id="11" name="Text 8"/>
          <p:cNvSpPr txBox="1"/>
          <p:nvPr/>
        </p:nvSpPr>
        <p:spPr>
          <a:xfrm>
            <a:off x="10148570" y="1472422"/>
            <a:ext cx="1585468" cy="430165"/>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By project, within the given team</a:t>
            </a:r>
            <a:endParaRPr lang="en-US" sz="1069" dirty="0"/>
          </a:p>
        </p:txBody>
      </p:sp>
      <p:sp>
        <p:nvSpPr>
          <p:cNvPr id="12" name="Text 9"/>
          <p:cNvSpPr txBox="1"/>
          <p:nvPr/>
        </p:nvSpPr>
        <p:spPr>
          <a:xfrm>
            <a:off x="4338955" y="1658827"/>
            <a:ext cx="3834257" cy="474962"/>
          </a:xfrm>
          <a:prstGeom prst="rect">
            <a:avLst/>
          </a:prstGeom>
          <a:noFill/>
          <a:ln/>
        </p:spPr>
        <p:txBody>
          <a:bodyPr wrap="square" lIns="0" tIns="0" rIns="0" bIns="0" rtlCol="0" anchor="t"/>
          <a:lstStyle/>
          <a:p>
            <a:pPr marL="0" indent="0" algn="l">
              <a:lnSpc>
                <a:spcPct val="100000"/>
              </a:lnSpc>
              <a:buNone/>
            </a:pPr>
            <a:r>
              <a:rPr lang="en-US" sz="1184" dirty="0">
                <a:solidFill>
                  <a:srgbClr val="A36AAD"/>
                </a:solidFill>
                <a:latin typeface="Calibri" pitchFamily="34" charset="0"/>
                <a:ea typeface="Calibri" pitchFamily="34" charset="-122"/>
                <a:cs typeface="Calibri" pitchFamily="34" charset="-120"/>
              </a:rPr>
              <a:t>shared – carried by the whole group, or by the team</a:t>
            </a:r>
            <a:endParaRPr lang="en-US" sz="1184" dirty="0"/>
          </a:p>
        </p:txBody>
      </p:sp>
      <p:sp>
        <p:nvSpPr>
          <p:cNvPr id="13" name="Text 10"/>
          <p:cNvSpPr txBox="1"/>
          <p:nvPr/>
        </p:nvSpPr>
        <p:spPr>
          <a:xfrm>
            <a:off x="5061839" y="1867261"/>
            <a:ext cx="3100705" cy="388788"/>
          </a:xfrm>
          <a:prstGeom prst="rect">
            <a:avLst/>
          </a:prstGeom>
          <a:noFill/>
          <a:ln/>
        </p:spPr>
        <p:txBody>
          <a:bodyPr wrap="square" lIns="0" tIns="0" rIns="0" bIns="0" rtlCol="0" anchor="t"/>
          <a:lstStyle/>
          <a:p>
            <a:pPr marL="0" indent="0" algn="l">
              <a:lnSpc>
                <a:spcPct val="100000"/>
              </a:lnSpc>
              <a:buNone/>
            </a:pPr>
            <a:r>
              <a:rPr lang="en-US" sz="1578" dirty="0">
                <a:solidFill>
                  <a:srgbClr val="44546A"/>
                </a:solidFill>
                <a:latin typeface="Calibri" pitchFamily="34" charset="0"/>
                <a:ea typeface="Calibri" pitchFamily="34" charset="-122"/>
                <a:cs typeface="Calibri" pitchFamily="34" charset="-120"/>
              </a:rPr>
              <a:t>working on the project.</a:t>
            </a:r>
            <a:endParaRPr lang="en-US" sz="1578" dirty="0"/>
          </a:p>
        </p:txBody>
      </p:sp>
      <p:sp>
        <p:nvSpPr>
          <p:cNvPr id="14" name="Text 11"/>
          <p:cNvSpPr txBox="1"/>
          <p:nvPr/>
        </p:nvSpPr>
        <p:spPr>
          <a:xfrm>
            <a:off x="4352925" y="2440766"/>
            <a:ext cx="3505962" cy="891587"/>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This collective aspect is missing at their current job – accountability is too individual, which likely fuels their stress and fear of failure.</a:t>
            </a:r>
            <a:endParaRPr lang="en-US" sz="1184" dirty="0"/>
          </a:p>
        </p:txBody>
      </p:sp>
      <p:sp>
        <p:nvSpPr>
          <p:cNvPr id="15" name="Text 12"/>
          <p:cNvSpPr txBox="1"/>
          <p:nvPr/>
        </p:nvSpPr>
        <p:spPr>
          <a:xfrm>
            <a:off x="4051300" y="3670435"/>
            <a:ext cx="4109593" cy="443984"/>
          </a:xfrm>
          <a:prstGeom prst="rect">
            <a:avLst/>
          </a:prstGeom>
          <a:noFill/>
          <a:ln/>
        </p:spPr>
        <p:txBody>
          <a:bodyPr wrap="square" lIns="0" tIns="0" rIns="0" bIns="0" rtlCol="0" anchor="t"/>
          <a:lstStyle/>
          <a:p>
            <a:pPr marL="0" indent="0" algn="ctr">
              <a:lnSpc>
                <a:spcPct val="100000"/>
              </a:lnSpc>
              <a:buNone/>
            </a:pPr>
            <a:r>
              <a:rPr lang="en-US" sz="868" dirty="0">
                <a:solidFill>
                  <a:srgbClr val="44546A"/>
                </a:solidFill>
                <a:latin typeface="Calibri" pitchFamily="34" charset="0"/>
                <a:ea typeface="Calibri" pitchFamily="34" charset="-122"/>
                <a:cs typeface="Calibri" pitchFamily="34" charset="-120"/>
              </a:rPr>
              <a:t>They differ here from managers, who in this respect too want to weaken the democratic approach and strengthen</a:t>
            </a:r>
            <a:endParaRPr lang="en-US" sz="868" dirty="0"/>
          </a:p>
        </p:txBody>
      </p:sp>
      <p:sp>
        <p:nvSpPr>
          <p:cNvPr id="16" name="Text 13"/>
          <p:cNvSpPr txBox="1"/>
          <p:nvPr/>
        </p:nvSpPr>
        <p:spPr>
          <a:xfrm>
            <a:off x="4271391" y="4091333"/>
            <a:ext cx="3924427" cy="371566"/>
          </a:xfrm>
          <a:prstGeom prst="rect">
            <a:avLst/>
          </a:prstGeom>
          <a:noFill/>
          <a:ln/>
        </p:spPr>
        <p:txBody>
          <a:bodyPr wrap="square" lIns="0" tIns="0" rIns="0" bIns="0" rtlCol="0" anchor="t"/>
          <a:lstStyle/>
          <a:p>
            <a:pPr marL="0" indent="0" algn="l">
              <a:lnSpc>
                <a:spcPct val="100000"/>
              </a:lnSpc>
              <a:buNone/>
            </a:pPr>
            <a:r>
              <a:rPr lang="en-US" sz="1508" dirty="0">
                <a:solidFill>
                  <a:srgbClr val="9BBB59"/>
                </a:solidFill>
                <a:latin typeface="Calibri" pitchFamily="34" charset="0"/>
                <a:ea typeface="Calibri" pitchFamily="34" charset="-122"/>
                <a:cs typeface="Calibri" pitchFamily="34" charset="-120"/>
              </a:rPr>
              <a:t>individual, or team-based, accountability</a:t>
            </a:r>
            <a:endParaRPr lang="en-US" sz="1508" dirty="0"/>
          </a:p>
        </p:txBody>
      </p:sp>
      <p:sp>
        <p:nvSpPr>
          <p:cNvPr id="17" name="Text 14"/>
          <p:cNvSpPr txBox="1"/>
          <p:nvPr/>
        </p:nvSpPr>
        <p:spPr>
          <a:xfrm>
            <a:off x="2547366" y="4322810"/>
            <a:ext cx="1499362" cy="639969"/>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Individuals are accountable; basically, everyone for themselves</a:t>
            </a:r>
            <a:endParaRPr lang="en-US" sz="1069" dirty="0"/>
          </a:p>
        </p:txBody>
      </p:sp>
      <p:sp>
        <p:nvSpPr>
          <p:cNvPr id="18" name="Text 15"/>
          <p:cNvSpPr txBox="1"/>
          <p:nvPr/>
        </p:nvSpPr>
        <p:spPr>
          <a:xfrm>
            <a:off x="10249535" y="4322810"/>
            <a:ext cx="1498473" cy="639969"/>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Individuals are accountable; basically, everyone for themselves</a:t>
            </a:r>
            <a:endParaRPr lang="en-US" sz="1069" dirty="0"/>
          </a:p>
        </p:txBody>
      </p:sp>
      <p:sp>
        <p:nvSpPr>
          <p:cNvPr id="19" name="Text 16"/>
          <p:cNvSpPr txBox="1"/>
          <p:nvPr/>
        </p:nvSpPr>
        <p:spPr>
          <a:xfrm>
            <a:off x="5290820" y="4308709"/>
            <a:ext cx="2796032" cy="388788"/>
          </a:xfrm>
          <a:prstGeom prst="rect">
            <a:avLst/>
          </a:prstGeom>
          <a:noFill/>
          <a:ln/>
        </p:spPr>
        <p:txBody>
          <a:bodyPr wrap="square" lIns="0" tIns="0" rIns="0" bIns="0" rtlCol="0" anchor="t"/>
          <a:lstStyle/>
          <a:p>
            <a:pPr marL="0" indent="0" algn="l">
              <a:lnSpc>
                <a:spcPct val="100000"/>
              </a:lnSpc>
              <a:buNone/>
            </a:pPr>
            <a:r>
              <a:rPr lang="en-US" sz="1578" dirty="0">
                <a:solidFill>
                  <a:srgbClr val="44546A"/>
                </a:solidFill>
                <a:latin typeface="Calibri" pitchFamily="34" charset="0"/>
                <a:ea typeface="Calibri" pitchFamily="34" charset="-122"/>
                <a:cs typeface="Calibri" pitchFamily="34" charset="-120"/>
              </a:rPr>
              <a:t>based on the project.</a:t>
            </a:r>
            <a:endParaRPr lang="en-US" sz="1578" dirty="0"/>
          </a:p>
        </p:txBody>
      </p:sp>
      <p:sp>
        <p:nvSpPr>
          <p:cNvPr id="20" name="Text 17"/>
          <p:cNvSpPr txBox="1"/>
          <p:nvPr/>
        </p:nvSpPr>
        <p:spPr>
          <a:xfrm>
            <a:off x="506476" y="4527725"/>
            <a:ext cx="1598041" cy="595754"/>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Accountability is defined by the process and is clear</a:t>
            </a:r>
            <a:endParaRPr lang="en-US" sz="1071" dirty="0"/>
          </a:p>
        </p:txBody>
      </p:sp>
      <p:sp>
        <p:nvSpPr>
          <p:cNvPr id="21" name="Text 18"/>
          <p:cNvSpPr txBox="1"/>
          <p:nvPr/>
        </p:nvSpPr>
        <p:spPr>
          <a:xfrm>
            <a:off x="8208645" y="4527725"/>
            <a:ext cx="1598168" cy="595754"/>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Accountability is defined by the process and is clear</a:t>
            </a:r>
            <a:endParaRPr lang="en-US" sz="1071" dirty="0"/>
          </a:p>
        </p:txBody>
      </p:sp>
      <p:sp>
        <p:nvSpPr>
          <p:cNvPr id="22" name="Text 19"/>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3" name="Text 20"/>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4" name="Text 21"/>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5" name="Text 22"/>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6" name="Text 23"/>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7" name="Text 24"/>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8" name="Text 25"/>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9" name="Text 26"/>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30" name="Text 27"/>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1" name="Text 28"/>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2" name="Text 29"/>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3" name="Text 30"/>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4" name="Text 31"/>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5" name="Text 32"/>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6" name="Text 33"/>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7" name="Text 34"/>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20 / Corporate Culture</a:t>
            </a:r>
            <a:endParaRPr lang="en-US" sz="1128"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home/claude/deck/bg_clean/pg-21.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048760" y="50724"/>
            <a:ext cx="7639558"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Assessing success</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460240" y="1439371"/>
            <a:ext cx="3704463" cy="474962"/>
          </a:xfrm>
          <a:prstGeom prst="rect">
            <a:avLst/>
          </a:prstGeom>
          <a:noFill/>
          <a:ln/>
        </p:spPr>
        <p:txBody>
          <a:bodyPr wrap="square" lIns="0" tIns="0" rIns="0" bIns="0" rtlCol="0" anchor="t"/>
          <a:lstStyle/>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Generation Z also wants to celebrate success more as a</a:t>
            </a:r>
            <a:endParaRPr lang="en-US" sz="1184" dirty="0"/>
          </a:p>
        </p:txBody>
      </p:sp>
      <p:sp>
        <p:nvSpPr>
          <p:cNvPr id="8" name="Text 5"/>
          <p:cNvSpPr txBox="1"/>
          <p:nvPr/>
        </p:nvSpPr>
        <p:spPr>
          <a:xfrm>
            <a:off x="506476" y="1463850"/>
            <a:ext cx="1320292" cy="85986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Various qualitative team performance indicators​, engagement</a:t>
            </a:r>
            <a:endParaRPr lang="en-US" sz="1071" dirty="0"/>
          </a:p>
        </p:txBody>
      </p:sp>
      <p:sp>
        <p:nvSpPr>
          <p:cNvPr id="9" name="Text 6"/>
          <p:cNvSpPr txBox="1"/>
          <p:nvPr/>
        </p:nvSpPr>
        <p:spPr>
          <a:xfrm>
            <a:off x="8206994" y="1465374"/>
            <a:ext cx="1320419" cy="85986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Various qualitative team performance indicators​, engagement</a:t>
            </a:r>
            <a:endParaRPr lang="en-US" sz="1071" dirty="0"/>
          </a:p>
        </p:txBody>
      </p:sp>
      <p:sp>
        <p:nvSpPr>
          <p:cNvPr id="10" name="Text 7"/>
          <p:cNvSpPr txBox="1"/>
          <p:nvPr/>
        </p:nvSpPr>
        <p:spPr>
          <a:xfrm>
            <a:off x="2416810" y="1472422"/>
            <a:ext cx="1617599" cy="859171"/>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Market success of a new product or service​, the ability to come up with something new.</a:t>
            </a:r>
            <a:endParaRPr lang="en-US" sz="1069" dirty="0"/>
          </a:p>
        </p:txBody>
      </p:sp>
      <p:sp>
        <p:nvSpPr>
          <p:cNvPr id="11" name="Text 8"/>
          <p:cNvSpPr txBox="1"/>
          <p:nvPr/>
        </p:nvSpPr>
        <p:spPr>
          <a:xfrm>
            <a:off x="10117455" y="1473629"/>
            <a:ext cx="1616710" cy="859742"/>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Market success of a new product or service​, the ability to come up with something new.</a:t>
            </a:r>
            <a:endParaRPr lang="en-US" sz="1071" dirty="0"/>
          </a:p>
        </p:txBody>
      </p:sp>
      <p:sp>
        <p:nvSpPr>
          <p:cNvPr id="12" name="Text 9"/>
          <p:cNvSpPr txBox="1"/>
          <p:nvPr/>
        </p:nvSpPr>
        <p:spPr>
          <a:xfrm>
            <a:off x="4265295" y="1658827"/>
            <a:ext cx="3887597" cy="474962"/>
          </a:xfrm>
          <a:prstGeom prst="rect">
            <a:avLst/>
          </a:prstGeom>
          <a:noFill/>
          <a:ln/>
        </p:spPr>
        <p:txBody>
          <a:bodyPr wrap="square" lIns="0" tIns="0" rIns="0" bIns="0" rtlCol="0" anchor="t"/>
          <a:lstStyle/>
          <a:p>
            <a:pPr marL="0" indent="0" algn="l">
              <a:lnSpc>
                <a:spcPct val="100000"/>
              </a:lnSpc>
              <a:buNone/>
            </a:pPr>
            <a:r>
              <a:rPr lang="en-US" sz="1184" dirty="0">
                <a:solidFill>
                  <a:srgbClr val="A36AAD"/>
                </a:solidFill>
                <a:latin typeface="Calibri" pitchFamily="34" charset="0"/>
                <a:ea typeface="Calibri" pitchFamily="34" charset="-122"/>
                <a:cs typeface="Calibri" pitchFamily="34" charset="-120"/>
              </a:rPr>
              <a:t>team effort. They prefer qualitative success indicators –</a:t>
            </a:r>
            <a:endParaRPr lang="en-US" sz="1184" dirty="0"/>
          </a:p>
        </p:txBody>
      </p:sp>
      <p:sp>
        <p:nvSpPr>
          <p:cNvPr id="13" name="Text 10"/>
          <p:cNvSpPr txBox="1"/>
          <p:nvPr/>
        </p:nvSpPr>
        <p:spPr>
          <a:xfrm>
            <a:off x="4318889" y="1878283"/>
            <a:ext cx="3880739" cy="474962"/>
          </a:xfrm>
          <a:prstGeom prst="rect">
            <a:avLst/>
          </a:prstGeom>
          <a:noFill/>
          <a:ln/>
        </p:spPr>
        <p:txBody>
          <a:bodyPr wrap="square" lIns="0" tIns="0" rIns="0" bIns="0" rtlCol="0" anchor="t"/>
          <a:lstStyle/>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engagement, as well as the ability to come up with something</a:t>
            </a:r>
            <a:endParaRPr lang="en-US" sz="1184" dirty="0"/>
          </a:p>
        </p:txBody>
      </p:sp>
      <p:sp>
        <p:nvSpPr>
          <p:cNvPr id="14" name="Text 11"/>
          <p:cNvSpPr txBox="1"/>
          <p:nvPr/>
        </p:nvSpPr>
        <p:spPr>
          <a:xfrm>
            <a:off x="5814060" y="2096115"/>
            <a:ext cx="1045337" cy="388788"/>
          </a:xfrm>
          <a:prstGeom prst="rect">
            <a:avLst/>
          </a:prstGeom>
          <a:noFill/>
          <a:ln/>
        </p:spPr>
        <p:txBody>
          <a:bodyPr wrap="square" lIns="0" tIns="0" rIns="0" bIns="0" rtlCol="0" anchor="t"/>
          <a:lstStyle/>
          <a:p>
            <a:pPr marL="0" indent="0" algn="l">
              <a:lnSpc>
                <a:spcPct val="100000"/>
              </a:lnSpc>
              <a:buNone/>
            </a:pPr>
            <a:r>
              <a:rPr lang="en-US" sz="1578" dirty="0">
                <a:solidFill>
                  <a:srgbClr val="A36AAD"/>
                </a:solidFill>
                <a:latin typeface="Calibri" pitchFamily="34" charset="0"/>
                <a:ea typeface="Calibri" pitchFamily="34" charset="-122"/>
                <a:cs typeface="Calibri" pitchFamily="34" charset="-120"/>
              </a:rPr>
              <a:t>new.</a:t>
            </a:r>
            <a:endParaRPr lang="en-US" sz="1578" dirty="0"/>
          </a:p>
        </p:txBody>
      </p:sp>
      <p:sp>
        <p:nvSpPr>
          <p:cNvPr id="15" name="Text 12"/>
          <p:cNvSpPr txBox="1"/>
          <p:nvPr/>
        </p:nvSpPr>
        <p:spPr>
          <a:xfrm>
            <a:off x="4161409" y="2660222"/>
            <a:ext cx="3891534" cy="672131"/>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They clearly want to scale back the performance-based success indicators that dominate at their current job.</a:t>
            </a:r>
            <a:endParaRPr lang="en-US" sz="1184" dirty="0"/>
          </a:p>
        </p:txBody>
      </p:sp>
      <p:sp>
        <p:nvSpPr>
          <p:cNvPr id="16" name="Text 13"/>
          <p:cNvSpPr txBox="1"/>
          <p:nvPr/>
        </p:nvSpPr>
        <p:spPr>
          <a:xfrm>
            <a:off x="4191000" y="3661617"/>
            <a:ext cx="3834638" cy="474962"/>
          </a:xfrm>
          <a:prstGeom prst="rect">
            <a:avLst/>
          </a:prstGeom>
          <a:noFill/>
          <a:ln/>
        </p:spPr>
        <p:txBody>
          <a:bodyPr wrap="square" lIns="0" tIns="0" rIns="0" bIns="0" rtlCol="0" anchor="t"/>
          <a:lstStyle/>
          <a:p>
            <a:pPr marL="0" indent="0" algn="l">
              <a:lnSpc>
                <a:spcPct val="100000"/>
              </a:lnSpc>
              <a:buNone/>
            </a:pPr>
            <a:r>
              <a:rPr lang="en-US" sz="1184" dirty="0">
                <a:solidFill>
                  <a:srgbClr val="44546A"/>
                </a:solidFill>
                <a:latin typeface="Calibri" pitchFamily="34" charset="0"/>
                <a:ea typeface="Calibri" pitchFamily="34" charset="-122"/>
                <a:cs typeface="Calibri" pitchFamily="34" charset="-120"/>
              </a:rPr>
              <a:t>Here too they differ sharply from managers, who clearly prefer assessing</a:t>
            </a:r>
            <a:endParaRPr lang="en-US" sz="1184" dirty="0"/>
          </a:p>
        </p:txBody>
      </p:sp>
      <p:sp>
        <p:nvSpPr>
          <p:cNvPr id="17" name="Text 14"/>
          <p:cNvSpPr txBox="1"/>
          <p:nvPr/>
        </p:nvSpPr>
        <p:spPr>
          <a:xfrm>
            <a:off x="4931664" y="4092012"/>
            <a:ext cx="3262884" cy="365579"/>
          </a:xfrm>
          <a:prstGeom prst="rect">
            <a:avLst/>
          </a:prstGeom>
          <a:noFill/>
          <a:ln/>
        </p:spPr>
        <p:txBody>
          <a:bodyPr wrap="square" lIns="0" tIns="0" rIns="0" bIns="0" rtlCol="0" anchor="t"/>
          <a:lstStyle/>
          <a:p>
            <a:pPr marL="0" indent="0" algn="l">
              <a:lnSpc>
                <a:spcPct val="100000"/>
              </a:lnSpc>
              <a:buNone/>
            </a:pPr>
            <a:r>
              <a:rPr lang="en-US" sz="1484" dirty="0">
                <a:solidFill>
                  <a:srgbClr val="9BBB59"/>
                </a:solidFill>
                <a:latin typeface="Calibri" pitchFamily="34" charset="0"/>
                <a:ea typeface="Calibri" pitchFamily="34" charset="-122"/>
                <a:cs typeface="Calibri" pitchFamily="34" charset="-120"/>
              </a:rPr>
              <a:t>success by performance – where a</a:t>
            </a:r>
            <a:endParaRPr lang="en-US" sz="1484" dirty="0"/>
          </a:p>
        </p:txBody>
      </p:sp>
      <p:sp>
        <p:nvSpPr>
          <p:cNvPr id="18" name="Text 15"/>
          <p:cNvSpPr txBox="1"/>
          <p:nvPr/>
        </p:nvSpPr>
        <p:spPr>
          <a:xfrm>
            <a:off x="2512060" y="4124754"/>
            <a:ext cx="1507490" cy="859869"/>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Financial KPI performance indicators​; market success is the key parameter</a:t>
            </a:r>
            <a:endParaRPr lang="en-US" sz="1071" dirty="0"/>
          </a:p>
        </p:txBody>
      </p:sp>
      <p:sp>
        <p:nvSpPr>
          <p:cNvPr id="19" name="Text 16"/>
          <p:cNvSpPr txBox="1"/>
          <p:nvPr/>
        </p:nvSpPr>
        <p:spPr>
          <a:xfrm>
            <a:off x="10212705" y="4126278"/>
            <a:ext cx="1504061" cy="859996"/>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Financial KPI performance indicators​; market success is the key parameter</a:t>
            </a:r>
            <a:endParaRPr lang="en-US" sz="1071" dirty="0"/>
          </a:p>
        </p:txBody>
      </p:sp>
      <p:sp>
        <p:nvSpPr>
          <p:cNvPr id="20" name="Text 17"/>
          <p:cNvSpPr txBox="1"/>
          <p:nvPr/>
        </p:nvSpPr>
        <p:spPr>
          <a:xfrm>
            <a:off x="4331589" y="4319731"/>
            <a:ext cx="3545967" cy="901112"/>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product's/service's market success is the key parameter. But like young people, they too would like to be recognized more than they are today for being innovative.</a:t>
            </a:r>
            <a:endParaRPr lang="en-US" sz="1184" dirty="0"/>
          </a:p>
        </p:txBody>
      </p:sp>
      <p:sp>
        <p:nvSpPr>
          <p:cNvPr id="21" name="Text 18"/>
          <p:cNvSpPr txBox="1"/>
          <p:nvPr/>
        </p:nvSpPr>
        <p:spPr>
          <a:xfrm>
            <a:off x="506476" y="4340908"/>
            <a:ext cx="1469771"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Per-unit performance indicators​, low costs, quality</a:t>
            </a:r>
            <a:endParaRPr lang="en-US" sz="1071" dirty="0"/>
          </a:p>
        </p:txBody>
      </p:sp>
      <p:sp>
        <p:nvSpPr>
          <p:cNvPr id="22" name="Text 19"/>
          <p:cNvSpPr txBox="1"/>
          <p:nvPr/>
        </p:nvSpPr>
        <p:spPr>
          <a:xfrm>
            <a:off x="8206994" y="4342559"/>
            <a:ext cx="1469771"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Per-unit performance indicators​, low costs, quality</a:t>
            </a:r>
            <a:endParaRPr lang="en-US" sz="1071" dirty="0"/>
          </a:p>
        </p:txBody>
      </p:sp>
      <p:sp>
        <p:nvSpPr>
          <p:cNvPr id="23" name="Text 20"/>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4" name="Text 21"/>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5" name="Text 22"/>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6" name="Text 23"/>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7" name="Text 24"/>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8" name="Text 25"/>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9" name="Text 26"/>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30" name="Text 27"/>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31" name="Text 28"/>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2" name="Text 29"/>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3" name="Text 30"/>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4" name="Text 31"/>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5" name="Text 32"/>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6" name="Text 33"/>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7" name="Text 34"/>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8" name="Text 35"/>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21 / Corporate Culture</a:t>
            </a:r>
            <a:endParaRPr lang="en-US" sz="1128"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home/claude/deck/bg_clean/pg-22.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5399151" y="50724"/>
            <a:ext cx="6313043"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Rituals</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038600" y="1446494"/>
            <a:ext cx="4132199" cy="228780"/>
          </a:xfrm>
          <a:prstGeom prst="rect">
            <a:avLst/>
          </a:prstGeom>
          <a:noFill/>
          <a:ln/>
        </p:spPr>
        <p:txBody>
          <a:bodyPr wrap="square" lIns="0" tIns="0" rIns="0" bIns="0" rtlCol="0" anchor="t"/>
          <a:lstStyle/>
          <a:p>
            <a:pPr marL="0" indent="0" algn="ctr">
              <a:lnSpc>
                <a:spcPct val="100000"/>
              </a:lnSpc>
              <a:buNone/>
            </a:pPr>
            <a:r>
              <a:rPr lang="en-US" sz="929" dirty="0">
                <a:solidFill>
                  <a:srgbClr val="44546A"/>
                </a:solidFill>
                <a:latin typeface="Calibri" pitchFamily="34" charset="0"/>
                <a:ea typeface="Calibri" pitchFamily="34" charset="-122"/>
                <a:cs typeface="Calibri" pitchFamily="34" charset="-120"/>
              </a:rPr>
              <a:t>Here too it's clear that young people want to place more emphasis on</a:t>
            </a:r>
            <a:endParaRPr lang="en-US" sz="929" dirty="0"/>
          </a:p>
        </p:txBody>
      </p:sp>
      <p:sp>
        <p:nvSpPr>
          <p:cNvPr id="8" name="Text 5"/>
          <p:cNvSpPr txBox="1"/>
          <p:nvPr/>
        </p:nvSpPr>
        <p:spPr>
          <a:xfrm>
            <a:off x="506476" y="1463850"/>
            <a:ext cx="1347089" cy="64041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Team-building, long meetings, meetings with management</a:t>
            </a:r>
            <a:endParaRPr lang="en-US" sz="1071" dirty="0"/>
          </a:p>
        </p:txBody>
      </p:sp>
      <p:sp>
        <p:nvSpPr>
          <p:cNvPr id="9" name="Text 6"/>
          <p:cNvSpPr txBox="1"/>
          <p:nvPr/>
        </p:nvSpPr>
        <p:spPr>
          <a:xfrm>
            <a:off x="8198231" y="1467596"/>
            <a:ext cx="1347089" cy="639842"/>
          </a:xfrm>
          <a:prstGeom prst="rect">
            <a:avLst/>
          </a:prstGeom>
          <a:noFill/>
          <a:ln/>
        </p:spPr>
        <p:txBody>
          <a:bodyPr wrap="square" lIns="0" tIns="0" rIns="0" bIns="0" rtlCol="0" anchor="t"/>
          <a:lstStyle/>
          <a:p>
            <a:pPr marL="0" indent="0" algn="l">
              <a:lnSpc>
                <a:spcPct val="100000"/>
              </a:lnSpc>
              <a:buNone/>
            </a:pPr>
            <a:r>
              <a:rPr lang="en-US" sz="1069" dirty="0">
                <a:solidFill>
                  <a:srgbClr val="3C3C3C"/>
                </a:solidFill>
                <a:latin typeface="Calibri" pitchFamily="34" charset="0"/>
                <a:ea typeface="Calibri" pitchFamily="34" charset="-122"/>
                <a:cs typeface="Calibri" pitchFamily="34" charset="-120"/>
              </a:rPr>
              <a:t>Team-building, long meetings, meetings with management</a:t>
            </a:r>
            <a:endParaRPr lang="en-US" sz="1069" dirty="0"/>
          </a:p>
        </p:txBody>
      </p:sp>
      <p:sp>
        <p:nvSpPr>
          <p:cNvPr id="10" name="Text 7"/>
          <p:cNvSpPr txBox="1"/>
          <p:nvPr/>
        </p:nvSpPr>
        <p:spPr>
          <a:xfrm>
            <a:off x="2495296" y="1472422"/>
            <a:ext cx="1537716" cy="859171"/>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Emphasis on generating ideas, brainstorming, a friendly spirit​</a:t>
            </a:r>
            <a:endParaRPr lang="en-US" sz="1069" dirty="0"/>
          </a:p>
        </p:txBody>
      </p:sp>
      <p:sp>
        <p:nvSpPr>
          <p:cNvPr id="11" name="Text 8"/>
          <p:cNvSpPr txBox="1"/>
          <p:nvPr/>
        </p:nvSpPr>
        <p:spPr>
          <a:xfrm>
            <a:off x="10187051" y="1475280"/>
            <a:ext cx="1539367" cy="859742"/>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Emphasis on generating ideas, brainstorming, a friendly spirit​</a:t>
            </a:r>
            <a:endParaRPr lang="en-US" sz="1071" dirty="0"/>
          </a:p>
        </p:txBody>
      </p:sp>
      <p:sp>
        <p:nvSpPr>
          <p:cNvPr id="12" name="Text 9"/>
          <p:cNvSpPr txBox="1"/>
          <p:nvPr/>
        </p:nvSpPr>
        <p:spPr>
          <a:xfrm>
            <a:off x="4523105" y="1652731"/>
            <a:ext cx="3672459" cy="345350"/>
          </a:xfrm>
          <a:prstGeom prst="rect">
            <a:avLst/>
          </a:prstGeom>
          <a:noFill/>
          <a:ln/>
        </p:spPr>
        <p:txBody>
          <a:bodyPr wrap="square" lIns="0" tIns="0" rIns="0" bIns="0" rtlCol="0" anchor="t"/>
          <a:lstStyle/>
          <a:p>
            <a:pPr marL="0" indent="0" algn="l">
              <a:lnSpc>
                <a:spcPct val="100000"/>
              </a:lnSpc>
              <a:buNone/>
            </a:pPr>
            <a:r>
              <a:rPr lang="en-US" sz="1402" dirty="0">
                <a:solidFill>
                  <a:srgbClr val="A36AAD"/>
                </a:solidFill>
                <a:latin typeface="Calibri" pitchFamily="34" charset="0"/>
                <a:ea typeface="Calibri" pitchFamily="34" charset="-122"/>
                <a:cs typeface="Calibri" pitchFamily="34" charset="-120"/>
              </a:rPr>
              <a:t>creativity, brainstorming, and generating</a:t>
            </a:r>
            <a:endParaRPr lang="en-US" sz="1402" dirty="0"/>
          </a:p>
        </p:txBody>
      </p:sp>
      <p:sp>
        <p:nvSpPr>
          <p:cNvPr id="13" name="Text 10"/>
          <p:cNvSpPr txBox="1"/>
          <p:nvPr/>
        </p:nvSpPr>
        <p:spPr>
          <a:xfrm>
            <a:off x="4615815" y="1867261"/>
            <a:ext cx="3539363" cy="388788"/>
          </a:xfrm>
          <a:prstGeom prst="rect">
            <a:avLst/>
          </a:prstGeom>
          <a:noFill/>
          <a:ln/>
        </p:spPr>
        <p:txBody>
          <a:bodyPr wrap="square" lIns="0" tIns="0" rIns="0" bIns="0" rtlCol="0" anchor="t"/>
          <a:lstStyle/>
          <a:p>
            <a:pPr marL="0" indent="0" algn="l">
              <a:lnSpc>
                <a:spcPct val="100000"/>
              </a:lnSpc>
              <a:buNone/>
            </a:pPr>
            <a:r>
              <a:rPr lang="en-US" sz="1578" dirty="0">
                <a:solidFill>
                  <a:srgbClr val="44546A"/>
                </a:solidFill>
                <a:latin typeface="Calibri" pitchFamily="34" charset="0"/>
                <a:ea typeface="Calibri" pitchFamily="34" charset="-122"/>
                <a:cs typeface="Calibri" pitchFamily="34" charset="-120"/>
              </a:rPr>
              <a:t>ideas – all in a friendly spirit.</a:t>
            </a:r>
            <a:endParaRPr lang="en-US" sz="1578" dirty="0"/>
          </a:p>
        </p:txBody>
      </p:sp>
      <p:sp>
        <p:nvSpPr>
          <p:cNvPr id="14" name="Text 11"/>
          <p:cNvSpPr txBox="1"/>
          <p:nvPr/>
        </p:nvSpPr>
        <p:spPr>
          <a:xfrm>
            <a:off x="4297934" y="2440766"/>
            <a:ext cx="3618992" cy="672131"/>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At the same time, they don't mind gaining certain perks through these friendly, informal relationships.</a:t>
            </a:r>
            <a:endParaRPr lang="en-US" sz="1184" dirty="0"/>
          </a:p>
        </p:txBody>
      </p:sp>
      <p:sp>
        <p:nvSpPr>
          <p:cNvPr id="15" name="Text 12"/>
          <p:cNvSpPr txBox="1"/>
          <p:nvPr/>
        </p:nvSpPr>
        <p:spPr>
          <a:xfrm>
            <a:off x="4283075" y="3442309"/>
            <a:ext cx="3653282" cy="1559078"/>
          </a:xfrm>
          <a:prstGeom prst="rect">
            <a:avLst/>
          </a:prstGeom>
          <a:noFill/>
          <a:ln/>
        </p:spPr>
        <p:txBody>
          <a:bodyPr wrap="square" lIns="0" tIns="0" rIns="0" bIns="0" rtlCol="0" anchor="t"/>
          <a:lstStyle/>
          <a:p>
            <a:pPr marL="0" indent="0" algn="ctr">
              <a:lnSpc>
                <a:spcPct val="100000"/>
              </a:lnSpc>
              <a:buNone/>
            </a:pPr>
            <a:r>
              <a:rPr lang="en-US" sz="1183" dirty="0">
                <a:solidFill>
                  <a:srgbClr val="44546A"/>
                </a:solidFill>
                <a:latin typeface="Calibri" pitchFamily="34" charset="0"/>
                <a:ea typeface="Calibri" pitchFamily="34" charset="-122"/>
                <a:cs typeface="Calibri" pitchFamily="34" charset="-120"/>
              </a:rPr>
              <a:t>On the first point (the emphasis on creativity) they agree with company representatives too; on the second (perks through informal relationships) they don't. Company representatives, for their part, would rather "talk less" (cut back on team-building, long meetings, and other meetings) and come up with more useful ideas.</a:t>
            </a:r>
            <a:endParaRPr lang="en-US" sz="1183" dirty="0"/>
          </a:p>
        </p:txBody>
      </p:sp>
      <p:sp>
        <p:nvSpPr>
          <p:cNvPr id="16" name="Text 13"/>
          <p:cNvSpPr txBox="1"/>
          <p:nvPr/>
        </p:nvSpPr>
        <p:spPr>
          <a:xfrm>
            <a:off x="2388235" y="3908790"/>
            <a:ext cx="1657477" cy="1069229"/>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A promotion is "an event." We celebrate successes, but we also sound the alarm when things aren't going well</a:t>
            </a:r>
            <a:endParaRPr lang="en-US" sz="1069" dirty="0"/>
          </a:p>
        </p:txBody>
      </p:sp>
      <p:sp>
        <p:nvSpPr>
          <p:cNvPr id="17" name="Text 14"/>
          <p:cNvSpPr txBox="1"/>
          <p:nvPr/>
        </p:nvSpPr>
        <p:spPr>
          <a:xfrm>
            <a:off x="10080371" y="3911648"/>
            <a:ext cx="1657858" cy="1069546"/>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A promotion is "an event." We celebrate successes, but we also sound the alarm when things aren't going well</a:t>
            </a:r>
            <a:endParaRPr lang="en-US" sz="1071" dirty="0"/>
          </a:p>
        </p:txBody>
      </p:sp>
      <p:sp>
        <p:nvSpPr>
          <p:cNvPr id="18" name="Text 15"/>
          <p:cNvSpPr txBox="1"/>
          <p:nvPr/>
        </p:nvSpPr>
        <p:spPr>
          <a:xfrm>
            <a:off x="506476" y="4340908"/>
            <a:ext cx="1691513"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Meetings, perks through informal relationships, rewards for loyalty</a:t>
            </a:r>
            <a:endParaRPr lang="en-US" sz="1071" dirty="0"/>
          </a:p>
        </p:txBody>
      </p:sp>
      <p:sp>
        <p:nvSpPr>
          <p:cNvPr id="19" name="Text 16"/>
          <p:cNvSpPr txBox="1"/>
          <p:nvPr/>
        </p:nvSpPr>
        <p:spPr>
          <a:xfrm>
            <a:off x="8198231" y="4344083"/>
            <a:ext cx="1691513" cy="640667"/>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Meetings, perks through informal relationships, rewards for loyalty</a:t>
            </a:r>
            <a:endParaRPr lang="en-US" sz="1071" dirty="0"/>
          </a:p>
        </p:txBody>
      </p:sp>
      <p:sp>
        <p:nvSpPr>
          <p:cNvPr id="20" name="Text 17"/>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1" name="Text 18"/>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2" name="Text 19"/>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3" name="Text 20"/>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4" name="Text 21"/>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5" name="Text 22"/>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6" name="Text 23"/>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7" name="Text 24"/>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8" name="Text 25"/>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9" name="Text 26"/>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0" name="Text 27"/>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1" name="Text 28"/>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2" name="Text 29"/>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3" name="Text 30"/>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4" name="Text 31"/>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5" name="Text 32"/>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22 / Corporate Culture</a:t>
            </a:r>
            <a:endParaRPr lang="en-US" sz="1128"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home/claude/deck/bg_clean/pg-23.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5212461" y="50724"/>
            <a:ext cx="6488938"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Values</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293235" y="1439371"/>
            <a:ext cx="3632581" cy="658334"/>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Don't throw tradition overboard. When it comes to company values, young people expect emphasis on</a:t>
            </a:r>
            <a:endParaRPr lang="en-US" sz="1184" dirty="0"/>
          </a:p>
        </p:txBody>
      </p:sp>
      <p:sp>
        <p:nvSpPr>
          <p:cNvPr id="8" name="Text 5"/>
          <p:cNvSpPr txBox="1"/>
          <p:nvPr/>
        </p:nvSpPr>
        <p:spPr>
          <a:xfrm>
            <a:off x="8196326" y="1456738"/>
            <a:ext cx="1236980"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Collaboration, Security, Tradition, Stability, Loyalty​</a:t>
            </a:r>
            <a:endParaRPr lang="en-US" sz="1071" dirty="0"/>
          </a:p>
        </p:txBody>
      </p:sp>
      <p:sp>
        <p:nvSpPr>
          <p:cNvPr id="9" name="Text 6"/>
          <p:cNvSpPr txBox="1"/>
          <p:nvPr/>
        </p:nvSpPr>
        <p:spPr>
          <a:xfrm>
            <a:off x="506476" y="1463850"/>
            <a:ext cx="1236980" cy="64041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Collaboration, Security, Tradition, Stability, Loyalty​</a:t>
            </a:r>
            <a:endParaRPr lang="en-US" sz="1071" dirty="0"/>
          </a:p>
        </p:txBody>
      </p:sp>
      <p:sp>
        <p:nvSpPr>
          <p:cNvPr id="10" name="Text 7"/>
          <p:cNvSpPr txBox="1"/>
          <p:nvPr/>
        </p:nvSpPr>
        <p:spPr>
          <a:xfrm>
            <a:off x="10138791" y="1464739"/>
            <a:ext cx="1589786" cy="859996"/>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Creativity, Innovation, Agility, Purpose, Freedom, Playfulness and Fun​</a:t>
            </a:r>
            <a:endParaRPr lang="en-US" sz="1071" dirty="0"/>
          </a:p>
        </p:txBody>
      </p:sp>
      <p:sp>
        <p:nvSpPr>
          <p:cNvPr id="11" name="Text 8"/>
          <p:cNvSpPr txBox="1"/>
          <p:nvPr/>
        </p:nvSpPr>
        <p:spPr>
          <a:xfrm>
            <a:off x="2448941" y="1472422"/>
            <a:ext cx="1588516" cy="859171"/>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Creativity, Innovation, Agility, Purpose, Freedom, Playfulness and Fun​</a:t>
            </a:r>
            <a:endParaRPr lang="en-US" sz="1069" dirty="0"/>
          </a:p>
        </p:txBody>
      </p:sp>
      <p:sp>
        <p:nvSpPr>
          <p:cNvPr id="12" name="Text 9"/>
          <p:cNvSpPr txBox="1"/>
          <p:nvPr/>
        </p:nvSpPr>
        <p:spPr>
          <a:xfrm>
            <a:off x="4962144" y="1871406"/>
            <a:ext cx="3205480" cy="352231"/>
          </a:xfrm>
          <a:prstGeom prst="rect">
            <a:avLst/>
          </a:prstGeom>
          <a:noFill/>
          <a:ln/>
        </p:spPr>
        <p:txBody>
          <a:bodyPr wrap="square" lIns="0" tIns="0" rIns="0" bIns="0" rtlCol="0" anchor="t"/>
          <a:lstStyle/>
          <a:p>
            <a:pPr marL="0" indent="0" algn="l">
              <a:lnSpc>
                <a:spcPct val="100000"/>
              </a:lnSpc>
              <a:buNone/>
            </a:pPr>
            <a:r>
              <a:rPr lang="en-US" sz="1430" dirty="0">
                <a:solidFill>
                  <a:srgbClr val="A36AAD"/>
                </a:solidFill>
                <a:latin typeface="Calibri" pitchFamily="34" charset="0"/>
                <a:ea typeface="Calibri" pitchFamily="34" charset="-122"/>
                <a:cs typeface="Calibri" pitchFamily="34" charset="-120"/>
              </a:rPr>
              <a:t>security, loyalty, and collaboration.</a:t>
            </a:r>
            <a:endParaRPr lang="en-US" sz="1430" dirty="0"/>
          </a:p>
        </p:txBody>
      </p:sp>
      <p:sp>
        <p:nvSpPr>
          <p:cNvPr id="13" name="Text 10"/>
          <p:cNvSpPr txBox="1"/>
          <p:nvPr/>
        </p:nvSpPr>
        <p:spPr>
          <a:xfrm>
            <a:off x="4207510" y="2440766"/>
            <a:ext cx="3801237" cy="672131"/>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What's missing for them at their current jobs, though, is a greater emphasis on creativity, innovation, purpose, freedom, and playfulness.</a:t>
            </a:r>
            <a:endParaRPr lang="en-US" sz="1184" dirty="0"/>
          </a:p>
        </p:txBody>
      </p:sp>
      <p:sp>
        <p:nvSpPr>
          <p:cNvPr id="14" name="Text 11"/>
          <p:cNvSpPr txBox="1"/>
          <p:nvPr/>
        </p:nvSpPr>
        <p:spPr>
          <a:xfrm>
            <a:off x="4168521" y="3442309"/>
            <a:ext cx="3879977" cy="891439"/>
          </a:xfrm>
          <a:prstGeom prst="rect">
            <a:avLst/>
          </a:prstGeom>
          <a:noFill/>
          <a:ln/>
        </p:spPr>
        <p:txBody>
          <a:bodyPr wrap="square" lIns="0" tIns="0" rIns="0" bIns="0" rtlCol="0" anchor="t"/>
          <a:lstStyle/>
          <a:p>
            <a:pPr marL="0" indent="0" algn="ctr">
              <a:lnSpc>
                <a:spcPct val="100000"/>
              </a:lnSpc>
              <a:buNone/>
            </a:pPr>
            <a:r>
              <a:rPr lang="en-US" sz="1183" dirty="0">
                <a:solidFill>
                  <a:srgbClr val="44546A"/>
                </a:solidFill>
                <a:latin typeface="Calibri" pitchFamily="34" charset="0"/>
                <a:ea typeface="Calibri" pitchFamily="34" charset="-122"/>
                <a:cs typeface="Calibri" pitchFamily="34" charset="-120"/>
              </a:rPr>
              <a:t>Here they agree with managers, who want to place even more emphasis on innovation and creativity, specifically at the expense of the more conservative values of tradition and collaboration.</a:t>
            </a:r>
            <a:endParaRPr lang="en-US" sz="1183" dirty="0"/>
          </a:p>
        </p:txBody>
      </p:sp>
      <p:sp>
        <p:nvSpPr>
          <p:cNvPr id="15" name="Text 12"/>
          <p:cNvSpPr txBox="1"/>
          <p:nvPr/>
        </p:nvSpPr>
        <p:spPr>
          <a:xfrm>
            <a:off x="10865485" y="4107414"/>
            <a:ext cx="952119"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Mastery,</a:t>
            </a:r>
            <a:endParaRPr lang="en-US" sz="1428" dirty="0"/>
          </a:p>
        </p:txBody>
      </p:sp>
      <p:sp>
        <p:nvSpPr>
          <p:cNvPr id="16" name="Text 13"/>
          <p:cNvSpPr txBox="1"/>
          <p:nvPr/>
        </p:nvSpPr>
        <p:spPr>
          <a:xfrm>
            <a:off x="3175635" y="4114780"/>
            <a:ext cx="952119"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Mastery,</a:t>
            </a:r>
            <a:endParaRPr lang="en-US" sz="1428" dirty="0"/>
          </a:p>
        </p:txBody>
      </p:sp>
      <p:sp>
        <p:nvSpPr>
          <p:cNvPr id="17" name="Text 14"/>
          <p:cNvSpPr txBox="1"/>
          <p:nvPr/>
        </p:nvSpPr>
        <p:spPr>
          <a:xfrm>
            <a:off x="8196326" y="4334367"/>
            <a:ext cx="1577594" cy="639842"/>
          </a:xfrm>
          <a:prstGeom prst="rect">
            <a:avLst/>
          </a:prstGeom>
          <a:noFill/>
          <a:ln/>
        </p:spPr>
        <p:txBody>
          <a:bodyPr wrap="square" lIns="0" tIns="0" rIns="0" bIns="0" rtlCol="0" anchor="t"/>
          <a:lstStyle/>
          <a:p>
            <a:pPr marL="0" indent="0" algn="l">
              <a:lnSpc>
                <a:spcPct val="100000"/>
              </a:lnSpc>
              <a:buNone/>
            </a:pPr>
            <a:r>
              <a:rPr lang="en-US" sz="1069" dirty="0">
                <a:solidFill>
                  <a:srgbClr val="3C3C3C"/>
                </a:solidFill>
                <a:latin typeface="Calibri" pitchFamily="34" charset="0"/>
                <a:ea typeface="Calibri" pitchFamily="34" charset="-122"/>
                <a:cs typeface="Calibri" pitchFamily="34" charset="-120"/>
              </a:rPr>
              <a:t>Efficiency, Precision, Obedience, Order and Routine</a:t>
            </a:r>
            <a:endParaRPr lang="en-US" sz="1069" dirty="0"/>
          </a:p>
        </p:txBody>
      </p:sp>
      <p:sp>
        <p:nvSpPr>
          <p:cNvPr id="18" name="Text 15"/>
          <p:cNvSpPr txBox="1"/>
          <p:nvPr/>
        </p:nvSpPr>
        <p:spPr>
          <a:xfrm>
            <a:off x="10816209" y="4327965"/>
            <a:ext cx="961263" cy="342174"/>
          </a:xfrm>
          <a:prstGeom prst="rect">
            <a:avLst/>
          </a:prstGeom>
          <a:noFill/>
          <a:ln/>
        </p:spPr>
        <p:txBody>
          <a:bodyPr wrap="square" lIns="0" tIns="0" rIns="0" bIns="0" rtlCol="0" anchor="t"/>
          <a:lstStyle/>
          <a:p>
            <a:pPr marL="0" indent="0" algn="l">
              <a:lnSpc>
                <a:spcPct val="100000"/>
              </a:lnSpc>
              <a:buNone/>
            </a:pPr>
            <a:r>
              <a:rPr lang="en-US" sz="1389" dirty="0">
                <a:solidFill>
                  <a:srgbClr val="3C3C3C"/>
                </a:solidFill>
                <a:latin typeface="Calibri" pitchFamily="34" charset="0"/>
                <a:ea typeface="Calibri" pitchFamily="34" charset="-122"/>
                <a:cs typeface="Calibri" pitchFamily="34" charset="-120"/>
              </a:rPr>
              <a:t>Autonomy,</a:t>
            </a:r>
            <a:endParaRPr lang="en-US" sz="1389" dirty="0"/>
          </a:p>
        </p:txBody>
      </p:sp>
      <p:sp>
        <p:nvSpPr>
          <p:cNvPr id="19" name="Text 16"/>
          <p:cNvSpPr txBox="1"/>
          <p:nvPr/>
        </p:nvSpPr>
        <p:spPr>
          <a:xfrm>
            <a:off x="506476" y="4340908"/>
            <a:ext cx="1576832"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Efficiency, Precision, Obedience, Order and Routine</a:t>
            </a:r>
            <a:endParaRPr lang="en-US" sz="1071" dirty="0"/>
          </a:p>
        </p:txBody>
      </p:sp>
      <p:sp>
        <p:nvSpPr>
          <p:cNvPr id="20" name="Text 17"/>
          <p:cNvSpPr txBox="1"/>
          <p:nvPr/>
        </p:nvSpPr>
        <p:spPr>
          <a:xfrm>
            <a:off x="3126486" y="4335204"/>
            <a:ext cx="961263" cy="342174"/>
          </a:xfrm>
          <a:prstGeom prst="rect">
            <a:avLst/>
          </a:prstGeom>
          <a:noFill/>
          <a:ln/>
        </p:spPr>
        <p:txBody>
          <a:bodyPr wrap="square" lIns="0" tIns="0" rIns="0" bIns="0" rtlCol="0" anchor="t"/>
          <a:lstStyle/>
          <a:p>
            <a:pPr marL="0" indent="0" algn="l">
              <a:lnSpc>
                <a:spcPct val="100000"/>
              </a:lnSpc>
              <a:buNone/>
            </a:pPr>
            <a:r>
              <a:rPr lang="en-US" sz="1389" dirty="0">
                <a:solidFill>
                  <a:srgbClr val="3C3C3C"/>
                </a:solidFill>
                <a:latin typeface="Calibri" pitchFamily="34" charset="0"/>
                <a:ea typeface="Calibri" pitchFamily="34" charset="-122"/>
                <a:cs typeface="Calibri" pitchFamily="34" charset="-120"/>
              </a:rPr>
              <a:t>Autonomy,</a:t>
            </a:r>
            <a:endParaRPr lang="en-US" sz="1389" dirty="0"/>
          </a:p>
        </p:txBody>
      </p:sp>
      <p:sp>
        <p:nvSpPr>
          <p:cNvPr id="21" name="Text 18"/>
          <p:cNvSpPr txBox="1"/>
          <p:nvPr/>
        </p:nvSpPr>
        <p:spPr>
          <a:xfrm>
            <a:off x="10073894" y="4546775"/>
            <a:ext cx="1658747" cy="430609"/>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Self-motivation, Achievement​, Ambition</a:t>
            </a:r>
            <a:endParaRPr lang="en-US" sz="1071" dirty="0"/>
          </a:p>
        </p:txBody>
      </p:sp>
      <p:sp>
        <p:nvSpPr>
          <p:cNvPr id="22" name="Text 19"/>
          <p:cNvSpPr txBox="1"/>
          <p:nvPr/>
        </p:nvSpPr>
        <p:spPr>
          <a:xfrm>
            <a:off x="2384171" y="4554014"/>
            <a:ext cx="1661414" cy="430609"/>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Self-motivation, Achievement​, Ambition</a:t>
            </a:r>
            <a:endParaRPr lang="en-US" sz="1071" dirty="0"/>
          </a:p>
        </p:txBody>
      </p:sp>
      <p:sp>
        <p:nvSpPr>
          <p:cNvPr id="23" name="Text 20"/>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4" name="Text 21"/>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5" name="Text 22"/>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6" name="Text 23"/>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7" name="Text 24"/>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8" name="Text 25"/>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9" name="Text 26"/>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30" name="Text 27"/>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31" name="Text 28"/>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2" name="Text 29"/>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3" name="Text 30"/>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4" name="Text 31"/>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5" name="Text 32"/>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6" name="Text 33"/>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7" name="Text 34"/>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8" name="Text 35"/>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23 / Corporate Culture</a:t>
            </a:r>
            <a:endParaRPr lang="en-US" sz="1128"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home/claude/deck/bg_clean/pg-24.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566031" y="50724"/>
            <a:ext cx="7168261"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Myths and stories</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480941" y="1439371"/>
            <a:ext cx="3702939" cy="291591"/>
          </a:xfrm>
          <a:prstGeom prst="rect">
            <a:avLst/>
          </a:prstGeom>
          <a:noFill/>
          <a:ln/>
        </p:spPr>
        <p:txBody>
          <a:bodyPr wrap="square" lIns="0" tIns="0" rIns="0" bIns="0" rtlCol="0" anchor="t"/>
          <a:lstStyle/>
          <a:p>
            <a:pPr marL="0" indent="0" algn="l">
              <a:lnSpc>
                <a:spcPct val="100000"/>
              </a:lnSpc>
              <a:buNone/>
            </a:pPr>
            <a:r>
              <a:rPr lang="en-US" sz="1184" dirty="0">
                <a:solidFill>
                  <a:srgbClr val="A36AAD"/>
                </a:solidFill>
                <a:latin typeface="Calibri" pitchFamily="34" charset="0"/>
                <a:ea typeface="Calibri" pitchFamily="34" charset="-122"/>
                <a:cs typeface="Calibri" pitchFamily="34" charset="-120"/>
              </a:rPr>
              <a:t>There's no need to celebrate only what's newest.</a:t>
            </a:r>
            <a:endParaRPr lang="en-US" sz="1184" dirty="0"/>
          </a:p>
        </p:txBody>
      </p:sp>
      <p:sp>
        <p:nvSpPr>
          <p:cNvPr id="8" name="Text 5"/>
          <p:cNvSpPr txBox="1"/>
          <p:nvPr/>
        </p:nvSpPr>
        <p:spPr>
          <a:xfrm>
            <a:off x="506476" y="1463850"/>
            <a:ext cx="1544193" cy="64041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Founders, decency and respect, overcoming internal problems</a:t>
            </a:r>
            <a:endParaRPr lang="en-US" sz="1071" dirty="0"/>
          </a:p>
        </p:txBody>
      </p:sp>
      <p:sp>
        <p:nvSpPr>
          <p:cNvPr id="9" name="Text 6"/>
          <p:cNvSpPr txBox="1"/>
          <p:nvPr/>
        </p:nvSpPr>
        <p:spPr>
          <a:xfrm>
            <a:off x="8198231" y="1466009"/>
            <a:ext cx="1544320" cy="640540"/>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Founders, decency and respect, overcoming internal problems</a:t>
            </a:r>
            <a:endParaRPr lang="en-US" sz="1071" dirty="0"/>
          </a:p>
        </p:txBody>
      </p:sp>
      <p:sp>
        <p:nvSpPr>
          <p:cNvPr id="10" name="Text 7"/>
          <p:cNvSpPr txBox="1"/>
          <p:nvPr/>
        </p:nvSpPr>
        <p:spPr>
          <a:xfrm>
            <a:off x="2500884" y="1472422"/>
            <a:ext cx="1529334" cy="639842"/>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Product or service successes on the market, top projects​</a:t>
            </a:r>
            <a:endParaRPr lang="en-US" sz="1069" dirty="0"/>
          </a:p>
        </p:txBody>
      </p:sp>
      <p:sp>
        <p:nvSpPr>
          <p:cNvPr id="11" name="Text 8"/>
          <p:cNvSpPr txBox="1"/>
          <p:nvPr/>
        </p:nvSpPr>
        <p:spPr>
          <a:xfrm>
            <a:off x="10192639" y="1473883"/>
            <a:ext cx="1529207" cy="640540"/>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Product or service successes on the market, top projects​</a:t>
            </a:r>
            <a:endParaRPr lang="en-US" sz="1071" dirty="0"/>
          </a:p>
        </p:txBody>
      </p:sp>
      <p:sp>
        <p:nvSpPr>
          <p:cNvPr id="12" name="Text 9"/>
          <p:cNvSpPr txBox="1"/>
          <p:nvPr/>
        </p:nvSpPr>
        <p:spPr>
          <a:xfrm>
            <a:off x="4212590" y="1658827"/>
            <a:ext cx="3783584" cy="1339770"/>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In young people's view, faithful service to the company, long-tenured employees, company founders, decency and respect, or the ability to be aligned with the company also deserve recognition. But they definitely don't want to celebrate individual success or beating the competition.</a:t>
            </a:r>
            <a:endParaRPr lang="en-US" sz="1184" dirty="0"/>
          </a:p>
        </p:txBody>
      </p:sp>
      <p:sp>
        <p:nvSpPr>
          <p:cNvPr id="13" name="Text 10"/>
          <p:cNvSpPr txBox="1"/>
          <p:nvPr/>
        </p:nvSpPr>
        <p:spPr>
          <a:xfrm>
            <a:off x="4217289" y="3327988"/>
            <a:ext cx="3768471" cy="474962"/>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Their current job basically matches what they'd like here.</a:t>
            </a:r>
            <a:endParaRPr lang="en-US" sz="1184" dirty="0"/>
          </a:p>
        </p:txBody>
      </p:sp>
      <p:sp>
        <p:nvSpPr>
          <p:cNvPr id="14" name="Text 11"/>
          <p:cNvSpPr txBox="1"/>
          <p:nvPr/>
        </p:nvSpPr>
        <p:spPr>
          <a:xfrm>
            <a:off x="4404360" y="4100402"/>
            <a:ext cx="3404489" cy="681656"/>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Today's managers are more pragmatic and mainly value the market success of services, products, or projects.</a:t>
            </a:r>
            <a:endParaRPr lang="en-US" sz="1184" dirty="0"/>
          </a:p>
        </p:txBody>
      </p:sp>
      <p:sp>
        <p:nvSpPr>
          <p:cNvPr id="15" name="Text 12"/>
          <p:cNvSpPr txBox="1"/>
          <p:nvPr/>
        </p:nvSpPr>
        <p:spPr>
          <a:xfrm>
            <a:off x="506476" y="4340908"/>
            <a:ext cx="1725295" cy="761695"/>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Being aligned with the company, faithful service to the company, long-tenured employees</a:t>
            </a:r>
            <a:endParaRPr lang="en-US" sz="1071" dirty="0"/>
          </a:p>
        </p:txBody>
      </p:sp>
      <p:sp>
        <p:nvSpPr>
          <p:cNvPr id="16" name="Text 13"/>
          <p:cNvSpPr txBox="1"/>
          <p:nvPr/>
        </p:nvSpPr>
        <p:spPr>
          <a:xfrm>
            <a:off x="2322195" y="4340908"/>
            <a:ext cx="1723390" cy="761695"/>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Celebrating our top performers, achieving the dream, beating the competition​</a:t>
            </a:r>
            <a:endParaRPr lang="en-US" sz="1071" dirty="0"/>
          </a:p>
        </p:txBody>
      </p:sp>
      <p:sp>
        <p:nvSpPr>
          <p:cNvPr id="17" name="Text 14"/>
          <p:cNvSpPr txBox="1"/>
          <p:nvPr/>
        </p:nvSpPr>
        <p:spPr>
          <a:xfrm>
            <a:off x="8198231" y="4343194"/>
            <a:ext cx="1725422" cy="761695"/>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Being aligned with the company, faithful service to the company, long-tenured employees</a:t>
            </a:r>
            <a:endParaRPr lang="en-US" sz="1071" dirty="0"/>
          </a:p>
        </p:txBody>
      </p:sp>
      <p:sp>
        <p:nvSpPr>
          <p:cNvPr id="18" name="Text 15"/>
          <p:cNvSpPr txBox="1"/>
          <p:nvPr/>
        </p:nvSpPr>
        <p:spPr>
          <a:xfrm>
            <a:off x="10013950" y="4343194"/>
            <a:ext cx="1721485" cy="761695"/>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Celebrating our top performers, achieving the dream, beating the competition​</a:t>
            </a:r>
            <a:endParaRPr lang="en-US" sz="1071" dirty="0"/>
          </a:p>
        </p:txBody>
      </p:sp>
      <p:sp>
        <p:nvSpPr>
          <p:cNvPr id="19" name="Text 16"/>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0" name="Text 17"/>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1" name="Text 18"/>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2" name="Text 19"/>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3" name="Text 20"/>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4" name="Text 21"/>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5" name="Text 22"/>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6" name="Text 23"/>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7" name="Text 24"/>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8" name="Text 25"/>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9" name="Text 26"/>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0" name="Text 27"/>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1" name="Text 28"/>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2" name="Text 29"/>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3" name="Text 30"/>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4" name="Text 3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24 / Corporate Culture</a:t>
            </a:r>
            <a:endParaRPr lang="en-US" sz="1128"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home/claude/deck/bg_clean/pg-25.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4746371" y="50724"/>
            <a:ext cx="6958711"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Physical traits</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242816" y="1439371"/>
            <a:ext cx="3726307" cy="658334"/>
          </a:xfrm>
          <a:prstGeom prst="rect">
            <a:avLst/>
          </a:prstGeom>
          <a:noFill/>
          <a:ln/>
        </p:spPr>
        <p:txBody>
          <a:bodyPr wrap="square" lIns="0" tIns="0" rIns="0" bIns="0" rtlCol="0" anchor="t"/>
          <a:lstStyle/>
          <a:p>
            <a:pPr marL="0" indent="0" algn="ctr">
              <a:lnSpc>
                <a:spcPct val="100000"/>
              </a:lnSpc>
              <a:buNone/>
            </a:pPr>
            <a:r>
              <a:rPr lang="en-US" sz="1184" dirty="0">
                <a:solidFill>
                  <a:srgbClr val="A36AAD"/>
                </a:solidFill>
                <a:latin typeface="Calibri" pitchFamily="34" charset="0"/>
                <a:ea typeface="Calibri" pitchFamily="34" charset="-122"/>
                <a:cs typeface="Calibri" pitchFamily="34" charset="-120"/>
              </a:rPr>
              <a:t>Having lived through the pandemic, young people no longer want to be home alone. They want to meet up with</a:t>
            </a:r>
            <a:endParaRPr lang="en-US" sz="1184" dirty="0"/>
          </a:p>
        </p:txBody>
      </p:sp>
      <p:sp>
        <p:nvSpPr>
          <p:cNvPr id="8" name="Text 5"/>
          <p:cNvSpPr txBox="1"/>
          <p:nvPr/>
        </p:nvSpPr>
        <p:spPr>
          <a:xfrm>
            <a:off x="506476" y="1463850"/>
            <a:ext cx="1597787" cy="106967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 more relaxed dress code, open-plan space for staff, plenty of meeting rooms</a:t>
            </a:r>
            <a:endParaRPr lang="en-US" sz="1071" dirty="0"/>
          </a:p>
        </p:txBody>
      </p:sp>
      <p:sp>
        <p:nvSpPr>
          <p:cNvPr id="9" name="Text 6"/>
          <p:cNvSpPr txBox="1"/>
          <p:nvPr/>
        </p:nvSpPr>
        <p:spPr>
          <a:xfrm>
            <a:off x="8198231" y="1466263"/>
            <a:ext cx="1597787" cy="1069673"/>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 more relaxed dress code, open-plan space for staff, plenty of meeting rooms</a:t>
            </a:r>
            <a:endParaRPr lang="en-US" sz="1071" dirty="0"/>
          </a:p>
        </p:txBody>
      </p:sp>
      <p:sp>
        <p:nvSpPr>
          <p:cNvPr id="10" name="Text 7"/>
          <p:cNvSpPr txBox="1"/>
          <p:nvPr/>
        </p:nvSpPr>
        <p:spPr>
          <a:xfrm>
            <a:off x="2319655" y="1472422"/>
            <a:ext cx="1715262" cy="1069102"/>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A fully informal dress code, frequent work-from-home, leadership works alongside people and hosts joint parties</a:t>
            </a:r>
            <a:endParaRPr lang="en-US" sz="1069" dirty="0"/>
          </a:p>
        </p:txBody>
      </p:sp>
      <p:sp>
        <p:nvSpPr>
          <p:cNvPr id="11" name="Text 8"/>
          <p:cNvSpPr txBox="1"/>
          <p:nvPr/>
        </p:nvSpPr>
        <p:spPr>
          <a:xfrm>
            <a:off x="10011410" y="1474264"/>
            <a:ext cx="1715643" cy="1069800"/>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A fully informal dress code, frequent work-from-home, leadership works alongside people and hosts joint parties</a:t>
            </a:r>
            <a:endParaRPr lang="en-US" sz="1071" dirty="0"/>
          </a:p>
        </p:txBody>
      </p:sp>
      <p:sp>
        <p:nvSpPr>
          <p:cNvPr id="12" name="Text 9"/>
          <p:cNvSpPr txBox="1"/>
          <p:nvPr/>
        </p:nvSpPr>
        <p:spPr>
          <a:xfrm>
            <a:off x="4710176" y="1871563"/>
            <a:ext cx="3456940" cy="350848"/>
          </a:xfrm>
          <a:prstGeom prst="rect">
            <a:avLst/>
          </a:prstGeom>
          <a:noFill/>
          <a:ln/>
        </p:spPr>
        <p:txBody>
          <a:bodyPr wrap="square" lIns="0" tIns="0" rIns="0" bIns="0" rtlCol="0" anchor="t"/>
          <a:lstStyle/>
          <a:p>
            <a:pPr marL="0" indent="0" algn="l">
              <a:lnSpc>
                <a:spcPct val="100000"/>
              </a:lnSpc>
              <a:buNone/>
            </a:pPr>
            <a:r>
              <a:rPr lang="en-US" sz="1424" dirty="0">
                <a:solidFill>
                  <a:srgbClr val="44546A"/>
                </a:solidFill>
                <a:latin typeface="Calibri" pitchFamily="34" charset="0"/>
                <a:ea typeface="Calibri" pitchFamily="34" charset="-122"/>
                <a:cs typeface="Calibri" pitchFamily="34" charset="-120"/>
              </a:rPr>
              <a:t>colleagues in open-plan spaces and in</a:t>
            </a:r>
            <a:endParaRPr lang="en-US" sz="1424" dirty="0"/>
          </a:p>
        </p:txBody>
      </p:sp>
      <p:sp>
        <p:nvSpPr>
          <p:cNvPr id="13" name="Text 10"/>
          <p:cNvSpPr txBox="1"/>
          <p:nvPr/>
        </p:nvSpPr>
        <p:spPr>
          <a:xfrm>
            <a:off x="4403471" y="2107137"/>
            <a:ext cx="3766312" cy="474962"/>
          </a:xfrm>
          <a:prstGeom prst="rect">
            <a:avLst/>
          </a:prstGeom>
          <a:noFill/>
          <a:ln/>
        </p:spPr>
        <p:txBody>
          <a:bodyPr wrap="square" lIns="0" tIns="0" rIns="0" bIns="0" rtlCol="0" anchor="t"/>
          <a:lstStyle/>
          <a:p>
            <a:pPr marL="0" indent="0" algn="l">
              <a:lnSpc>
                <a:spcPct val="100000"/>
              </a:lnSpc>
              <a:buNone/>
            </a:pPr>
            <a:r>
              <a:rPr lang="en-US" sz="1184" dirty="0">
                <a:solidFill>
                  <a:srgbClr val="A36AAD"/>
                </a:solidFill>
                <a:latin typeface="Calibri" pitchFamily="34" charset="0"/>
                <a:ea typeface="Calibri" pitchFamily="34" charset="-122"/>
                <a:cs typeface="Calibri" pitchFamily="34" charset="-120"/>
              </a:rPr>
              <a:t>meeting rooms. And they definitely prefer a more relaxed</a:t>
            </a:r>
            <a:endParaRPr lang="en-US" sz="1184" dirty="0"/>
          </a:p>
        </p:txBody>
      </p:sp>
      <p:sp>
        <p:nvSpPr>
          <p:cNvPr id="14" name="Text 11"/>
          <p:cNvSpPr txBox="1"/>
          <p:nvPr/>
        </p:nvSpPr>
        <p:spPr>
          <a:xfrm>
            <a:off x="5577840" y="2315782"/>
            <a:ext cx="1819148" cy="388048"/>
          </a:xfrm>
          <a:prstGeom prst="rect">
            <a:avLst/>
          </a:prstGeom>
          <a:noFill/>
          <a:ln/>
        </p:spPr>
        <p:txBody>
          <a:bodyPr wrap="square" lIns="0" tIns="0" rIns="0" bIns="0" rtlCol="0" anchor="t"/>
          <a:lstStyle/>
          <a:p>
            <a:pPr marL="0" indent="0" algn="l">
              <a:lnSpc>
                <a:spcPct val="100000"/>
              </a:lnSpc>
              <a:buNone/>
            </a:pPr>
            <a:r>
              <a:rPr lang="en-US" sz="1575" dirty="0">
                <a:solidFill>
                  <a:srgbClr val="44546A"/>
                </a:solidFill>
                <a:latin typeface="Calibri" pitchFamily="34" charset="0"/>
                <a:ea typeface="Calibri" pitchFamily="34" charset="-122"/>
                <a:cs typeface="Calibri" pitchFamily="34" charset="-120"/>
              </a:rPr>
              <a:t>dress code.</a:t>
            </a:r>
            <a:endParaRPr lang="en-US" sz="1575" dirty="0"/>
          </a:p>
        </p:txBody>
      </p:sp>
      <p:sp>
        <p:nvSpPr>
          <p:cNvPr id="15" name="Text 12"/>
          <p:cNvSpPr txBox="1"/>
          <p:nvPr/>
        </p:nvSpPr>
        <p:spPr>
          <a:xfrm>
            <a:off x="4162806" y="2879551"/>
            <a:ext cx="3880739" cy="901112"/>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Compared with their current job, they'd like to drop the formal dress and strengthen team spirit, so that top management isn't separated from the rest of the company.</a:t>
            </a:r>
            <a:endParaRPr lang="en-US" sz="1184" dirty="0"/>
          </a:p>
        </p:txBody>
      </p:sp>
      <p:sp>
        <p:nvSpPr>
          <p:cNvPr id="16" name="Text 13"/>
          <p:cNvSpPr txBox="1"/>
          <p:nvPr/>
        </p:nvSpPr>
        <p:spPr>
          <a:xfrm>
            <a:off x="2533650" y="3918442"/>
            <a:ext cx="1511808" cy="1069102"/>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Whoever performs gets perks and better benefits; an informal but professional dress code</a:t>
            </a:r>
            <a:endParaRPr lang="en-US" sz="1069" dirty="0"/>
          </a:p>
        </p:txBody>
      </p:sp>
      <p:sp>
        <p:nvSpPr>
          <p:cNvPr id="17" name="Text 14"/>
          <p:cNvSpPr txBox="1"/>
          <p:nvPr/>
        </p:nvSpPr>
        <p:spPr>
          <a:xfrm>
            <a:off x="10225405" y="3920284"/>
            <a:ext cx="1510284" cy="1069800"/>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Whoever performs gets perks and better benefits; an informal but professional dress code</a:t>
            </a:r>
            <a:endParaRPr lang="en-US" sz="1071" dirty="0"/>
          </a:p>
        </p:txBody>
      </p:sp>
      <p:sp>
        <p:nvSpPr>
          <p:cNvPr id="18" name="Text 15"/>
          <p:cNvSpPr txBox="1"/>
          <p:nvPr/>
        </p:nvSpPr>
        <p:spPr>
          <a:xfrm>
            <a:off x="4232910" y="4100402"/>
            <a:ext cx="3748786" cy="841705"/>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Experienced managers have already had their fill of open-plan offices and instead prefer frequent work-from-home and joint company events with leadership.</a:t>
            </a:r>
            <a:endParaRPr lang="en-US" sz="1184" dirty="0"/>
          </a:p>
        </p:txBody>
      </p:sp>
      <p:sp>
        <p:nvSpPr>
          <p:cNvPr id="19" name="Text 16"/>
          <p:cNvSpPr txBox="1"/>
          <p:nvPr/>
        </p:nvSpPr>
        <p:spPr>
          <a:xfrm>
            <a:off x="506476" y="4107355"/>
            <a:ext cx="1753362" cy="85986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 prescribed formal dress code. Top management is separated from the rest of the company.​</a:t>
            </a:r>
            <a:endParaRPr lang="en-US" sz="1071" dirty="0"/>
          </a:p>
        </p:txBody>
      </p:sp>
      <p:sp>
        <p:nvSpPr>
          <p:cNvPr id="20" name="Text 17"/>
          <p:cNvSpPr txBox="1"/>
          <p:nvPr/>
        </p:nvSpPr>
        <p:spPr>
          <a:xfrm>
            <a:off x="8198231" y="4109514"/>
            <a:ext cx="1751076" cy="85999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 prescribed formal dress code. Top management is separated from the rest of the company.​</a:t>
            </a:r>
            <a:endParaRPr lang="en-US" sz="1071" dirty="0"/>
          </a:p>
        </p:txBody>
      </p:sp>
      <p:sp>
        <p:nvSpPr>
          <p:cNvPr id="21" name="Text 18"/>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2" name="Text 19"/>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3" name="Text 20"/>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4" name="Text 21"/>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5" name="Text 22"/>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6" name="Text 23"/>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7" name="Text 24"/>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8" name="Text 25"/>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9" name="Text 26"/>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0" name="Text 27"/>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31" name="Text 28"/>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2" name="Text 29"/>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3" name="Text 30"/>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4" name="Text 31"/>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5" name="Text 32"/>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6" name="Text 33"/>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25 / Corporate Culture</a:t>
            </a:r>
            <a:endParaRPr lang="en-US" sz="1128"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home/claude/deck/bg_clean/pg-26.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5055235" y="50724"/>
            <a:ext cx="6648958"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Workplace</a:t>
            </a:r>
            <a:endParaRPr lang="en-US" sz="3980" dirty="0"/>
          </a:p>
        </p:txBody>
      </p:sp>
      <p:sp>
        <p:nvSpPr>
          <p:cNvPr id="4" name="Text 1"/>
          <p:cNvSpPr txBox="1"/>
          <p:nvPr/>
        </p:nvSpPr>
        <p:spPr>
          <a:xfrm>
            <a:off x="2016125" y="1100286"/>
            <a:ext cx="590804" cy="378896"/>
          </a:xfrm>
          <a:prstGeom prst="rect">
            <a:avLst/>
          </a:prstGeom>
          <a:noFill/>
          <a:ln/>
        </p:spPr>
        <p:txBody>
          <a:bodyPr wrap="square" lIns="0" tIns="0" rIns="0" bIns="0" rtlCol="0" anchor="t"/>
          <a:lstStyle/>
          <a:p>
            <a:pPr marL="0" indent="0" algn="l">
              <a:lnSpc>
                <a:spcPct val="100000"/>
              </a:lnSpc>
              <a:buNone/>
            </a:pPr>
            <a:r>
              <a:rPr lang="en-US" sz="1538" dirty="0">
                <a:solidFill>
                  <a:srgbClr val="A36AAD"/>
                </a:solidFill>
                <a:latin typeface="Calibri" pitchFamily="34" charset="0"/>
                <a:ea typeface="Calibri" pitchFamily="34" charset="-122"/>
                <a:cs typeface="Calibri" pitchFamily="34" charset="-120"/>
              </a:rPr>
              <a:t>Gen Z</a:t>
            </a:r>
            <a:endParaRPr lang="en-US" sz="1538" dirty="0"/>
          </a:p>
        </p:txBody>
      </p:sp>
      <p:sp>
        <p:nvSpPr>
          <p:cNvPr id="5" name="Text 2"/>
          <p:cNvSpPr txBox="1"/>
          <p:nvPr/>
        </p:nvSpPr>
        <p:spPr>
          <a:xfrm>
            <a:off x="8996426" y="1107642"/>
            <a:ext cx="788924" cy="321874"/>
          </a:xfrm>
          <a:prstGeom prst="rect">
            <a:avLst/>
          </a:prstGeom>
          <a:noFill/>
          <a:ln/>
        </p:spPr>
        <p:txBody>
          <a:bodyPr wrap="square" lIns="0" tIns="0" rIns="0" bIns="0" rtlCol="0" anchor="t"/>
          <a:lstStyle/>
          <a:p>
            <a:pPr marL="0" indent="0" algn="l">
              <a:lnSpc>
                <a:spcPct val="100000"/>
              </a:lnSpc>
              <a:buNone/>
            </a:pPr>
            <a:r>
              <a:rPr lang="en-US" sz="1306" dirty="0">
                <a:solidFill>
                  <a:srgbClr val="9BBB59"/>
                </a:solidFill>
                <a:latin typeface="Calibri" pitchFamily="34" charset="0"/>
                <a:ea typeface="Calibri" pitchFamily="34" charset="-122"/>
                <a:cs typeface="Calibri" pitchFamily="34" charset="-120"/>
              </a:rPr>
              <a:t>Company</a:t>
            </a:r>
            <a:endParaRPr lang="en-US" sz="1306" dirty="0"/>
          </a:p>
        </p:txBody>
      </p:sp>
      <p:sp>
        <p:nvSpPr>
          <p:cNvPr id="6" name="Text 3"/>
          <p:cNvSpPr txBox="1"/>
          <p:nvPr/>
        </p:nvSpPr>
        <p:spPr>
          <a:xfrm>
            <a:off x="10317861" y="1100054"/>
            <a:ext cx="170434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representatives</a:t>
            </a:r>
            <a:endParaRPr lang="en-US" sz="1578" dirty="0"/>
          </a:p>
        </p:txBody>
      </p:sp>
      <p:sp>
        <p:nvSpPr>
          <p:cNvPr id="7" name="Text 4"/>
          <p:cNvSpPr txBox="1"/>
          <p:nvPr/>
        </p:nvSpPr>
        <p:spPr>
          <a:xfrm>
            <a:off x="4477639" y="1439371"/>
            <a:ext cx="3718179" cy="474962"/>
          </a:xfrm>
          <a:prstGeom prst="rect">
            <a:avLst/>
          </a:prstGeom>
          <a:noFill/>
          <a:ln/>
        </p:spPr>
        <p:txBody>
          <a:bodyPr wrap="square" lIns="0" tIns="0" rIns="0" bIns="0" rtlCol="0" anchor="t"/>
          <a:lstStyle/>
          <a:p>
            <a:pPr marL="0" indent="0" algn="l">
              <a:lnSpc>
                <a:spcPct val="100000"/>
              </a:lnSpc>
              <a:buNone/>
            </a:pPr>
            <a:r>
              <a:rPr lang="en-US" sz="1184" dirty="0">
                <a:solidFill>
                  <a:srgbClr val="A36AAD"/>
                </a:solidFill>
                <a:latin typeface="Calibri" pitchFamily="34" charset="0"/>
                <a:ea typeface="Calibri" pitchFamily="34" charset="-122"/>
                <a:cs typeface="Calibri" pitchFamily="34" charset="-120"/>
              </a:rPr>
              <a:t>Young people want a "cosy nest" – comfortable, cosy,</a:t>
            </a:r>
            <a:endParaRPr lang="en-US" sz="1184" dirty="0"/>
          </a:p>
        </p:txBody>
      </p:sp>
      <p:sp>
        <p:nvSpPr>
          <p:cNvPr id="8" name="Text 5"/>
          <p:cNvSpPr txBox="1"/>
          <p:nvPr/>
        </p:nvSpPr>
        <p:spPr>
          <a:xfrm>
            <a:off x="506476" y="1463850"/>
            <a:ext cx="1539113" cy="430609"/>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 homely atmosphere, cosiness</a:t>
            </a:r>
            <a:endParaRPr lang="en-US" sz="1071" dirty="0"/>
          </a:p>
        </p:txBody>
      </p:sp>
      <p:sp>
        <p:nvSpPr>
          <p:cNvPr id="9" name="Text 6"/>
          <p:cNvSpPr txBox="1"/>
          <p:nvPr/>
        </p:nvSpPr>
        <p:spPr>
          <a:xfrm>
            <a:off x="8209915" y="1466644"/>
            <a:ext cx="1544701" cy="430736"/>
          </a:xfrm>
          <a:prstGeom prst="rect">
            <a:avLst/>
          </a:prstGeom>
          <a:noFill/>
          <a:ln/>
        </p:spPr>
        <p:txBody>
          <a:bodyPr wrap="square" lIns="0" tIns="0" rIns="0" bIns="0" rtlCol="0" anchor="t"/>
          <a:lstStyle/>
          <a:p>
            <a:pPr marL="0" indent="0" algn="l">
              <a:lnSpc>
                <a:spcPct val="100000"/>
              </a:lnSpc>
              <a:buNone/>
            </a:pPr>
            <a:r>
              <a:rPr lang="en-US" sz="1071" dirty="0">
                <a:solidFill>
                  <a:srgbClr val="3C3C3C"/>
                </a:solidFill>
                <a:latin typeface="Calibri" pitchFamily="34" charset="0"/>
                <a:ea typeface="Calibri" pitchFamily="34" charset="-122"/>
                <a:cs typeface="Calibri" pitchFamily="34" charset="-120"/>
              </a:rPr>
              <a:t>A homely atmosphere, cosiness</a:t>
            </a:r>
            <a:endParaRPr lang="en-US" sz="1071" dirty="0"/>
          </a:p>
        </p:txBody>
      </p:sp>
      <p:sp>
        <p:nvSpPr>
          <p:cNvPr id="10" name="Text 7"/>
          <p:cNvSpPr txBox="1"/>
          <p:nvPr/>
        </p:nvSpPr>
        <p:spPr>
          <a:xfrm>
            <a:off x="2599055" y="1472422"/>
            <a:ext cx="1433830" cy="430165"/>
          </a:xfrm>
          <a:prstGeom prst="rect">
            <a:avLst/>
          </a:prstGeom>
          <a:noFill/>
          <a:ln/>
        </p:spPr>
        <p:txBody>
          <a:bodyPr wrap="square" lIns="0" tIns="0" rIns="0" bIns="0" rtlCol="0" anchor="t"/>
          <a:lstStyle/>
          <a:p>
            <a:pPr marL="0" indent="0" algn="r">
              <a:lnSpc>
                <a:spcPct val="100000"/>
              </a:lnSpc>
              <a:buNone/>
            </a:pPr>
            <a:r>
              <a:rPr lang="en-US" sz="1069" dirty="0">
                <a:solidFill>
                  <a:srgbClr val="3C3C3C"/>
                </a:solidFill>
                <a:latin typeface="Calibri" pitchFamily="34" charset="0"/>
                <a:ea typeface="Calibri" pitchFamily="34" charset="-122"/>
                <a:cs typeface="Calibri" pitchFamily="34" charset="-120"/>
              </a:rPr>
              <a:t>An informal, functional layout</a:t>
            </a:r>
            <a:endParaRPr lang="en-US" sz="1069" dirty="0"/>
          </a:p>
        </p:txBody>
      </p:sp>
      <p:sp>
        <p:nvSpPr>
          <p:cNvPr id="11" name="Text 8"/>
          <p:cNvSpPr txBox="1"/>
          <p:nvPr/>
        </p:nvSpPr>
        <p:spPr>
          <a:xfrm>
            <a:off x="10302875" y="1474899"/>
            <a:ext cx="1433449" cy="430482"/>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An informal, functional layout</a:t>
            </a:r>
            <a:endParaRPr lang="en-US" sz="1071" dirty="0"/>
          </a:p>
        </p:txBody>
      </p:sp>
      <p:sp>
        <p:nvSpPr>
          <p:cNvPr id="12" name="Text 9"/>
          <p:cNvSpPr txBox="1"/>
          <p:nvPr/>
        </p:nvSpPr>
        <p:spPr>
          <a:xfrm>
            <a:off x="4352036" y="1658827"/>
            <a:ext cx="3501898" cy="474962"/>
          </a:xfrm>
          <a:prstGeom prst="rect">
            <a:avLst/>
          </a:prstGeom>
          <a:noFill/>
          <a:ln/>
        </p:spPr>
        <p:txBody>
          <a:bodyPr wrap="square" lIns="0" tIns="0" rIns="0" bIns="0" rtlCol="0" anchor="t"/>
          <a:lstStyle/>
          <a:p>
            <a:pPr marL="0" indent="0" algn="ctr">
              <a:lnSpc>
                <a:spcPct val="100000"/>
              </a:lnSpc>
              <a:buNone/>
            </a:pPr>
            <a:r>
              <a:rPr lang="en-US" sz="1184" dirty="0">
                <a:solidFill>
                  <a:srgbClr val="44546A"/>
                </a:solidFill>
                <a:latin typeface="Calibri" pitchFamily="34" charset="0"/>
                <a:ea typeface="Calibri" pitchFamily="34" charset="-122"/>
                <a:cs typeface="Calibri" pitchFamily="34" charset="-120"/>
              </a:rPr>
              <a:t>and home-like. Their current workplaces are too formal, even drab.</a:t>
            </a:r>
            <a:endParaRPr lang="en-US" sz="1184" dirty="0"/>
          </a:p>
        </p:txBody>
      </p:sp>
      <p:sp>
        <p:nvSpPr>
          <p:cNvPr id="13" name="Text 10"/>
          <p:cNvSpPr txBox="1"/>
          <p:nvPr/>
        </p:nvSpPr>
        <p:spPr>
          <a:xfrm>
            <a:off x="4425696" y="2439801"/>
            <a:ext cx="3772916" cy="300101"/>
          </a:xfrm>
          <a:prstGeom prst="rect">
            <a:avLst/>
          </a:prstGeom>
          <a:noFill/>
          <a:ln/>
        </p:spPr>
        <p:txBody>
          <a:bodyPr wrap="square" lIns="0" tIns="0" rIns="0" bIns="0" rtlCol="0" anchor="t"/>
          <a:lstStyle/>
          <a:p>
            <a:pPr marL="0" indent="0" algn="l">
              <a:lnSpc>
                <a:spcPct val="100000"/>
              </a:lnSpc>
              <a:buNone/>
            </a:pPr>
            <a:r>
              <a:rPr lang="en-US" sz="1218" dirty="0">
                <a:solidFill>
                  <a:srgbClr val="44546A"/>
                </a:solidFill>
                <a:latin typeface="Calibri" pitchFamily="34" charset="0"/>
                <a:ea typeface="Calibri" pitchFamily="34" charset="-122"/>
                <a:cs typeface="Calibri" pitchFamily="34" charset="-120"/>
              </a:rPr>
              <a:t>Experienced managers prefer a professional and</a:t>
            </a:r>
            <a:endParaRPr lang="en-US" sz="1218" dirty="0"/>
          </a:p>
        </p:txBody>
      </p:sp>
      <p:sp>
        <p:nvSpPr>
          <p:cNvPr id="14" name="Text 11"/>
          <p:cNvSpPr txBox="1"/>
          <p:nvPr/>
        </p:nvSpPr>
        <p:spPr>
          <a:xfrm>
            <a:off x="4961509" y="2649200"/>
            <a:ext cx="3206750" cy="388788"/>
          </a:xfrm>
          <a:prstGeom prst="rect">
            <a:avLst/>
          </a:prstGeom>
          <a:noFill/>
          <a:ln/>
        </p:spPr>
        <p:txBody>
          <a:bodyPr wrap="square" lIns="0" tIns="0" rIns="0" bIns="0" rtlCol="0" anchor="t"/>
          <a:lstStyle/>
          <a:p>
            <a:pPr marL="0" indent="0" algn="l">
              <a:lnSpc>
                <a:spcPct val="100000"/>
              </a:lnSpc>
              <a:buNone/>
            </a:pPr>
            <a:r>
              <a:rPr lang="en-US" sz="1578" dirty="0">
                <a:solidFill>
                  <a:srgbClr val="9BBB59"/>
                </a:solidFill>
                <a:latin typeface="Calibri" pitchFamily="34" charset="0"/>
                <a:ea typeface="Calibri" pitchFamily="34" charset="-122"/>
                <a:cs typeface="Calibri" pitchFamily="34" charset="-120"/>
              </a:rPr>
              <a:t>functional layout of the space.</a:t>
            </a:r>
            <a:endParaRPr lang="en-US" sz="1578" dirty="0"/>
          </a:p>
        </p:txBody>
      </p:sp>
      <p:sp>
        <p:nvSpPr>
          <p:cNvPr id="15" name="Text 12"/>
          <p:cNvSpPr txBox="1"/>
          <p:nvPr/>
        </p:nvSpPr>
        <p:spPr>
          <a:xfrm>
            <a:off x="2652395" y="4340908"/>
            <a:ext cx="1398143" cy="640540"/>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A professional environment, a buzzing organism</a:t>
            </a:r>
            <a:endParaRPr lang="en-US" sz="1071" dirty="0"/>
          </a:p>
        </p:txBody>
      </p:sp>
      <p:sp>
        <p:nvSpPr>
          <p:cNvPr id="16" name="Text 13"/>
          <p:cNvSpPr txBox="1"/>
          <p:nvPr/>
        </p:nvSpPr>
        <p:spPr>
          <a:xfrm>
            <a:off x="10356215" y="4343829"/>
            <a:ext cx="1392428" cy="640540"/>
          </a:xfrm>
          <a:prstGeom prst="rect">
            <a:avLst/>
          </a:prstGeom>
          <a:noFill/>
          <a:ln/>
        </p:spPr>
        <p:txBody>
          <a:bodyPr wrap="square" lIns="0" tIns="0" rIns="0" bIns="0" rtlCol="0" anchor="t"/>
          <a:lstStyle/>
          <a:p>
            <a:pPr marL="0" indent="0" algn="r">
              <a:lnSpc>
                <a:spcPct val="100000"/>
              </a:lnSpc>
              <a:buNone/>
            </a:pPr>
            <a:r>
              <a:rPr lang="en-US" sz="1071" dirty="0">
                <a:solidFill>
                  <a:srgbClr val="3C3C3C"/>
                </a:solidFill>
                <a:latin typeface="Calibri" pitchFamily="34" charset="0"/>
                <a:ea typeface="Calibri" pitchFamily="34" charset="-122"/>
                <a:cs typeface="Calibri" pitchFamily="34" charset="-120"/>
              </a:rPr>
              <a:t>A professional environment, a buzzing organism</a:t>
            </a:r>
            <a:endParaRPr lang="en-US" sz="1071" dirty="0"/>
          </a:p>
        </p:txBody>
      </p:sp>
      <p:sp>
        <p:nvSpPr>
          <p:cNvPr id="17" name="Text 14"/>
          <p:cNvSpPr txBox="1"/>
          <p:nvPr/>
        </p:nvSpPr>
        <p:spPr>
          <a:xfrm>
            <a:off x="506476" y="4530836"/>
            <a:ext cx="1574165" cy="430038"/>
          </a:xfrm>
          <a:prstGeom prst="rect">
            <a:avLst/>
          </a:prstGeom>
          <a:noFill/>
          <a:ln/>
        </p:spPr>
        <p:txBody>
          <a:bodyPr wrap="square" lIns="0" tIns="0" rIns="0" bIns="0" rtlCol="0" anchor="t"/>
          <a:lstStyle/>
          <a:p>
            <a:pPr marL="0" indent="0" algn="l">
              <a:lnSpc>
                <a:spcPct val="100000"/>
              </a:lnSpc>
              <a:buNone/>
            </a:pPr>
            <a:r>
              <a:rPr lang="en-US" sz="1069" dirty="0">
                <a:solidFill>
                  <a:srgbClr val="3C3C3C"/>
                </a:solidFill>
                <a:latin typeface="Calibri" pitchFamily="34" charset="0"/>
                <a:ea typeface="Calibri" pitchFamily="34" charset="-122"/>
                <a:cs typeface="Calibri" pitchFamily="34" charset="-120"/>
              </a:rPr>
              <a:t>Neutral, formal, drab to some</a:t>
            </a:r>
            <a:endParaRPr lang="en-US" sz="1069" dirty="0"/>
          </a:p>
        </p:txBody>
      </p:sp>
      <p:sp>
        <p:nvSpPr>
          <p:cNvPr id="18" name="Text 15"/>
          <p:cNvSpPr txBox="1"/>
          <p:nvPr/>
        </p:nvSpPr>
        <p:spPr>
          <a:xfrm>
            <a:off x="8209915" y="4533630"/>
            <a:ext cx="1579499" cy="430292"/>
          </a:xfrm>
          <a:prstGeom prst="rect">
            <a:avLst/>
          </a:prstGeom>
          <a:noFill/>
          <a:ln/>
        </p:spPr>
        <p:txBody>
          <a:bodyPr wrap="square" lIns="0" tIns="0" rIns="0" bIns="0" rtlCol="0" anchor="t"/>
          <a:lstStyle/>
          <a:p>
            <a:pPr marL="0" indent="0" algn="l">
              <a:lnSpc>
                <a:spcPct val="100000"/>
              </a:lnSpc>
              <a:buNone/>
            </a:pPr>
            <a:r>
              <a:rPr lang="en-US" sz="1069" dirty="0">
                <a:solidFill>
                  <a:srgbClr val="3C3C3C"/>
                </a:solidFill>
                <a:latin typeface="Calibri" pitchFamily="34" charset="0"/>
                <a:ea typeface="Calibri" pitchFamily="34" charset="-122"/>
                <a:cs typeface="Calibri" pitchFamily="34" charset="-120"/>
              </a:rPr>
              <a:t>Neutral, formal, drab to some</a:t>
            </a:r>
            <a:endParaRPr lang="en-US" sz="1069" dirty="0"/>
          </a:p>
        </p:txBody>
      </p:sp>
      <p:sp>
        <p:nvSpPr>
          <p:cNvPr id="19" name="Text 16"/>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0" name="Text 17"/>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1" name="Text 18"/>
          <p:cNvSpPr txBox="1"/>
          <p:nvPr/>
        </p:nvSpPr>
        <p:spPr>
          <a:xfrm>
            <a:off x="9576816" y="5055855"/>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2" name="Text 19"/>
          <p:cNvSpPr txBox="1"/>
          <p:nvPr/>
        </p:nvSpPr>
        <p:spPr>
          <a:xfrm>
            <a:off x="1071753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3" name="Text 20"/>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4" name="Text 21"/>
          <p:cNvSpPr txBox="1"/>
          <p:nvPr/>
        </p:nvSpPr>
        <p:spPr>
          <a:xfrm>
            <a:off x="8269605"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5" name="Text 22"/>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6" name="Text 23"/>
          <p:cNvSpPr txBox="1"/>
          <p:nvPr/>
        </p:nvSpPr>
        <p:spPr>
          <a:xfrm>
            <a:off x="8269605" y="573482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7" name="Text 24"/>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8" name="Text 25"/>
          <p:cNvSpPr txBox="1"/>
          <p:nvPr/>
        </p:nvSpPr>
        <p:spPr>
          <a:xfrm>
            <a:off x="8269605"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9" name="Text 26"/>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Gen Z and company representatives</a:t>
            </a:r>
            <a:endParaRPr lang="en-US" sz="788" dirty="0"/>
          </a:p>
        </p:txBody>
      </p:sp>
      <p:sp>
        <p:nvSpPr>
          <p:cNvPr id="30" name="Text 27"/>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1" name="Text 28"/>
          <p:cNvSpPr txBox="1"/>
          <p:nvPr/>
        </p:nvSpPr>
        <p:spPr>
          <a:xfrm>
            <a:off x="8269605" y="625358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2" name="Text 29"/>
          <p:cNvSpPr txBox="1"/>
          <p:nvPr/>
        </p:nvSpPr>
        <p:spPr>
          <a:xfrm>
            <a:off x="1627505" y="6484599"/>
            <a:ext cx="1458595" cy="188331"/>
          </a:xfrm>
          <a:prstGeom prst="rect">
            <a:avLst/>
          </a:prstGeom>
          <a:noFill/>
          <a:ln/>
        </p:spPr>
        <p:txBody>
          <a:bodyPr wrap="square" lIns="0" tIns="0" rIns="0" bIns="0" rtlCol="0" anchor="t"/>
          <a:lstStyle/>
          <a:p>
            <a:pPr marL="0" indent="0" algn="l">
              <a:lnSpc>
                <a:spcPct val="100000"/>
              </a:lnSpc>
              <a:buNone/>
            </a:pPr>
            <a:r>
              <a:rPr lang="en-US" sz="764" i="1" dirty="0">
                <a:solidFill>
                  <a:srgbClr val="595959"/>
                </a:solidFill>
                <a:latin typeface="Calibri" pitchFamily="34" charset="0"/>
                <a:ea typeface="Calibri" pitchFamily="34" charset="-122"/>
                <a:cs typeface="Calibri" pitchFamily="34" charset="-120"/>
              </a:rPr>
              <a:t>Base: young people who work</a:t>
            </a:r>
            <a:endParaRPr lang="en-US" sz="764" dirty="0"/>
          </a:p>
        </p:txBody>
      </p:sp>
      <p:sp>
        <p:nvSpPr>
          <p:cNvPr id="33" name="Text 30"/>
          <p:cNvSpPr txBox="1"/>
          <p:nvPr/>
        </p:nvSpPr>
        <p:spPr>
          <a:xfrm>
            <a:off x="3093466" y="6480726"/>
            <a:ext cx="14724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34" name="Text 3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26 / Corporate Culture</a:t>
            </a:r>
            <a:endParaRPr lang="en-US" sz="1128"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home/claude/deck/bg_clean/pg-27.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905000" y="1920072"/>
            <a:ext cx="8391144" cy="1627754"/>
          </a:xfrm>
          <a:prstGeom prst="rect">
            <a:avLst/>
          </a:prstGeom>
          <a:noFill/>
          <a:ln/>
        </p:spPr>
        <p:txBody>
          <a:bodyPr wrap="square" lIns="0" tIns="0" rIns="0" bIns="0" rtlCol="0" anchor="t"/>
          <a:lstStyle/>
          <a:p>
            <a:pPr marL="0" indent="0" algn="ctr">
              <a:lnSpc>
                <a:spcPct val="100000"/>
              </a:lnSpc>
              <a:buNone/>
            </a:pPr>
            <a:r>
              <a:rPr lang="en-US" sz="4056" dirty="0">
                <a:solidFill>
                  <a:srgbClr val="FFFFFF"/>
                </a:solidFill>
                <a:latin typeface="Calibri" pitchFamily="34" charset="0"/>
                <a:ea typeface="Calibri" pitchFamily="34" charset="-122"/>
                <a:cs typeface="Calibri" pitchFamily="34" charset="-120"/>
              </a:rPr>
              <a:t>Diagnosing Gen Z corporate culture: students vs. non-students</a:t>
            </a:r>
            <a:endParaRPr lang="en-US" sz="4056" dirty="0"/>
          </a:p>
        </p:txBody>
      </p:sp>
      <p:sp>
        <p:nvSpPr>
          <p:cNvPr id="4" name="Text 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27 / Corporate Culture</a:t>
            </a:r>
            <a:endParaRPr lang="en-US" sz="1128"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home/claude/deck/bg_clean/pg-28.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165604" y="50724"/>
            <a:ext cx="9532239"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by student status</a:t>
            </a:r>
            <a:endParaRPr lang="en-US" sz="3980" dirty="0"/>
          </a:p>
        </p:txBody>
      </p:sp>
      <p:sp>
        <p:nvSpPr>
          <p:cNvPr id="4" name="Text 1"/>
          <p:cNvSpPr txBox="1"/>
          <p:nvPr/>
        </p:nvSpPr>
        <p:spPr>
          <a:xfrm>
            <a:off x="9390126" y="971974"/>
            <a:ext cx="1760982"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NON-STUDENT</a:t>
            </a:r>
            <a:endParaRPr lang="en-US" sz="1803" dirty="0"/>
          </a:p>
        </p:txBody>
      </p:sp>
      <p:sp>
        <p:nvSpPr>
          <p:cNvPr id="5" name="Text 2"/>
          <p:cNvSpPr txBox="1"/>
          <p:nvPr/>
        </p:nvSpPr>
        <p:spPr>
          <a:xfrm>
            <a:off x="1797050" y="1036744"/>
            <a:ext cx="1617218"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STUDENT</a:t>
            </a:r>
            <a:endParaRPr lang="en-US" sz="1803" dirty="0"/>
          </a:p>
        </p:txBody>
      </p:sp>
      <p:sp>
        <p:nvSpPr>
          <p:cNvPr id="6" name="Text 3"/>
          <p:cNvSpPr txBox="1"/>
          <p:nvPr/>
        </p:nvSpPr>
        <p:spPr>
          <a:xfrm>
            <a:off x="10464800" y="1434262"/>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7" name="Text 4"/>
          <p:cNvSpPr txBox="1"/>
          <p:nvPr/>
        </p:nvSpPr>
        <p:spPr>
          <a:xfrm>
            <a:off x="8249920" y="1440795"/>
            <a:ext cx="1654048"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8" name="Text 5"/>
          <p:cNvSpPr txBox="1"/>
          <p:nvPr/>
        </p:nvSpPr>
        <p:spPr>
          <a:xfrm>
            <a:off x="2759329" y="1488872"/>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9" name="Text 6"/>
          <p:cNvSpPr txBox="1"/>
          <p:nvPr/>
        </p:nvSpPr>
        <p:spPr>
          <a:xfrm>
            <a:off x="544576" y="1495405"/>
            <a:ext cx="1652524"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10" name="Text 7"/>
          <p:cNvSpPr txBox="1"/>
          <p:nvPr/>
        </p:nvSpPr>
        <p:spPr>
          <a:xfrm>
            <a:off x="4347210" y="2173669"/>
            <a:ext cx="3507359" cy="1077658"/>
          </a:xfrm>
          <a:prstGeom prst="rect">
            <a:avLst/>
          </a:prstGeom>
          <a:noFill/>
          <a:ln/>
        </p:spPr>
        <p:txBody>
          <a:bodyPr wrap="square" lIns="0" tIns="0" rIns="0" bIns="0" rtlCol="0" anchor="t"/>
          <a:lstStyle/>
          <a:p>
            <a:pPr marL="0" indent="0" algn="ctr">
              <a:lnSpc>
                <a:spcPct val="100000"/>
              </a:lnSpc>
              <a:buNone/>
            </a:pPr>
            <a:r>
              <a:rPr lang="en-US" sz="1352" dirty="0">
                <a:solidFill>
                  <a:srgbClr val="44546A"/>
                </a:solidFill>
                <a:latin typeface="Calibri" pitchFamily="34" charset="0"/>
                <a:ea typeface="Calibri" pitchFamily="34" charset="-122"/>
                <a:cs typeface="Calibri" pitchFamily="34" charset="-120"/>
              </a:rPr>
              <a:t>Students' and non-students' views of corporate culture don't differ much. For both groups, clan culture is the most preferred.</a:t>
            </a:r>
            <a:endParaRPr lang="en-US" sz="1352" dirty="0"/>
          </a:p>
        </p:txBody>
      </p:sp>
      <p:sp>
        <p:nvSpPr>
          <p:cNvPr id="11" name="Text 8"/>
          <p:cNvSpPr txBox="1"/>
          <p:nvPr/>
        </p:nvSpPr>
        <p:spPr>
          <a:xfrm>
            <a:off x="4420489" y="3292319"/>
            <a:ext cx="3775329" cy="393348"/>
          </a:xfrm>
          <a:prstGeom prst="rect">
            <a:avLst/>
          </a:prstGeom>
          <a:noFill/>
          <a:ln/>
        </p:spPr>
        <p:txBody>
          <a:bodyPr wrap="square" lIns="0" tIns="0" rIns="0" bIns="0" rtlCol="0" anchor="t"/>
          <a:lstStyle/>
          <a:p>
            <a:pPr marL="0" indent="0" algn="l">
              <a:lnSpc>
                <a:spcPct val="100000"/>
              </a:lnSpc>
              <a:buNone/>
            </a:pPr>
            <a:r>
              <a:rPr lang="en-US" sz="1597" dirty="0">
                <a:solidFill>
                  <a:srgbClr val="A36AAD"/>
                </a:solidFill>
                <a:latin typeface="Calibri" pitchFamily="34" charset="0"/>
                <a:ea typeface="Calibri" pitchFamily="34" charset="-122"/>
                <a:cs typeface="Calibri" pitchFamily="34" charset="-120"/>
              </a:rPr>
              <a:t>On top of that, students would prefer</a:t>
            </a:r>
            <a:endParaRPr lang="en-US" sz="1597" dirty="0"/>
          </a:p>
        </p:txBody>
      </p:sp>
      <p:sp>
        <p:nvSpPr>
          <p:cNvPr id="12" name="Text 9"/>
          <p:cNvSpPr txBox="1"/>
          <p:nvPr/>
        </p:nvSpPr>
        <p:spPr>
          <a:xfrm>
            <a:off x="4402201" y="3553662"/>
            <a:ext cx="3756025" cy="275959"/>
          </a:xfrm>
          <a:prstGeom prst="rect">
            <a:avLst/>
          </a:prstGeom>
          <a:noFill/>
          <a:ln/>
        </p:spPr>
        <p:txBody>
          <a:bodyPr wrap="square" lIns="0" tIns="0" rIns="0" bIns="0" rtlCol="0" anchor="t"/>
          <a:lstStyle/>
          <a:p>
            <a:pPr marL="0" indent="0" algn="l">
              <a:lnSpc>
                <a:spcPct val="100000"/>
              </a:lnSpc>
              <a:buNone/>
            </a:pPr>
            <a:r>
              <a:rPr lang="en-US" sz="1120" dirty="0">
                <a:solidFill>
                  <a:srgbClr val="44546A"/>
                </a:solidFill>
                <a:latin typeface="Calibri" pitchFamily="34" charset="0"/>
                <a:ea typeface="Calibri" pitchFamily="34" charset="-122"/>
                <a:cs typeface="Calibri" pitchFamily="34" charset="-120"/>
              </a:rPr>
              <a:t>an innovative culture to a greater extent. Those who</a:t>
            </a:r>
            <a:endParaRPr lang="en-US" sz="1120" dirty="0"/>
          </a:p>
        </p:txBody>
      </p:sp>
      <p:sp>
        <p:nvSpPr>
          <p:cNvPr id="13" name="Text 10"/>
          <p:cNvSpPr txBox="1"/>
          <p:nvPr/>
        </p:nvSpPr>
        <p:spPr>
          <a:xfrm>
            <a:off x="4725670" y="3795459"/>
            <a:ext cx="2758313" cy="542685"/>
          </a:xfrm>
          <a:prstGeom prst="rect">
            <a:avLst/>
          </a:prstGeom>
          <a:noFill/>
          <a:ln/>
        </p:spPr>
        <p:txBody>
          <a:bodyPr wrap="square" lIns="0" tIns="0" rIns="0" bIns="0" rtlCol="0" anchor="t"/>
          <a:lstStyle/>
          <a:p>
            <a:pPr marL="0" indent="0" algn="ctr">
              <a:lnSpc>
                <a:spcPct val="100000"/>
              </a:lnSpc>
              <a:buNone/>
            </a:pPr>
            <a:r>
              <a:rPr lang="en-US" sz="1352" dirty="0">
                <a:solidFill>
                  <a:srgbClr val="9BBB59"/>
                </a:solidFill>
                <a:latin typeface="Calibri" pitchFamily="34" charset="0"/>
                <a:ea typeface="Calibri" pitchFamily="34" charset="-122"/>
                <a:cs typeface="Calibri" pitchFamily="34" charset="-120"/>
              </a:rPr>
              <a:t>aren't studying are more open to a hierarchical culture.</a:t>
            </a:r>
            <a:endParaRPr lang="en-US" sz="1352" dirty="0"/>
          </a:p>
        </p:txBody>
      </p:sp>
      <p:sp>
        <p:nvSpPr>
          <p:cNvPr id="14" name="Text 11"/>
          <p:cNvSpPr txBox="1"/>
          <p:nvPr/>
        </p:nvSpPr>
        <p:spPr>
          <a:xfrm>
            <a:off x="8249920" y="4669214"/>
            <a:ext cx="1672463" cy="332096"/>
          </a:xfrm>
          <a:prstGeom prst="rect">
            <a:avLst/>
          </a:prstGeom>
          <a:noFill/>
          <a:ln/>
        </p:spPr>
        <p:txBody>
          <a:bodyPr wrap="square" lIns="0" tIns="0" rIns="0" bIns="0" rtlCol="0" anchor="t"/>
          <a:lstStyle/>
          <a:p>
            <a:pPr marL="0" indent="0" algn="l">
              <a:lnSpc>
                <a:spcPct val="100000"/>
              </a:lnSpc>
              <a:buNone/>
            </a:pPr>
            <a:r>
              <a:rPr lang="en-US" sz="1348" dirty="0">
                <a:solidFill>
                  <a:srgbClr val="3C3C3C"/>
                </a:solidFill>
                <a:latin typeface="Calibri" pitchFamily="34" charset="0"/>
                <a:ea typeface="Calibri" pitchFamily="34" charset="-122"/>
                <a:cs typeface="Calibri" pitchFamily="34" charset="-120"/>
              </a:rPr>
              <a:t>Hierarchical culture</a:t>
            </a:r>
            <a:endParaRPr lang="en-US" sz="1348" dirty="0"/>
          </a:p>
        </p:txBody>
      </p:sp>
      <p:sp>
        <p:nvSpPr>
          <p:cNvPr id="15" name="Text 12"/>
          <p:cNvSpPr txBox="1"/>
          <p:nvPr/>
        </p:nvSpPr>
        <p:spPr>
          <a:xfrm>
            <a:off x="10819384" y="468621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16" name="Text 13"/>
          <p:cNvSpPr txBox="1"/>
          <p:nvPr/>
        </p:nvSpPr>
        <p:spPr>
          <a:xfrm>
            <a:off x="544576" y="4723714"/>
            <a:ext cx="1671701" cy="331945"/>
          </a:xfrm>
          <a:prstGeom prst="rect">
            <a:avLst/>
          </a:prstGeom>
          <a:noFill/>
          <a:ln/>
        </p:spPr>
        <p:txBody>
          <a:bodyPr wrap="square" lIns="0" tIns="0" rIns="0" bIns="0" rtlCol="0" anchor="t"/>
          <a:lstStyle/>
          <a:p>
            <a:pPr marL="0" indent="0" algn="l">
              <a:lnSpc>
                <a:spcPct val="100000"/>
              </a:lnSpc>
              <a:buNone/>
            </a:pPr>
            <a:r>
              <a:rPr lang="en-US" sz="1347" dirty="0">
                <a:solidFill>
                  <a:srgbClr val="3C3C3C"/>
                </a:solidFill>
                <a:latin typeface="Calibri" pitchFamily="34" charset="0"/>
                <a:ea typeface="Calibri" pitchFamily="34" charset="-122"/>
                <a:cs typeface="Calibri" pitchFamily="34" charset="-120"/>
              </a:rPr>
              <a:t>Hierarchical culture</a:t>
            </a:r>
            <a:endParaRPr lang="en-US" sz="1347" dirty="0"/>
          </a:p>
        </p:txBody>
      </p:sp>
      <p:sp>
        <p:nvSpPr>
          <p:cNvPr id="17" name="Text 14"/>
          <p:cNvSpPr txBox="1"/>
          <p:nvPr/>
        </p:nvSpPr>
        <p:spPr>
          <a:xfrm>
            <a:off x="3114040" y="474082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18" name="Text 15"/>
          <p:cNvSpPr txBox="1"/>
          <p:nvPr/>
        </p:nvSpPr>
        <p:spPr>
          <a:xfrm>
            <a:off x="9576816" y="5049632"/>
            <a:ext cx="699643"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19" name="Text 16"/>
          <p:cNvSpPr txBox="1"/>
          <p:nvPr/>
        </p:nvSpPr>
        <p:spPr>
          <a:xfrm>
            <a:off x="10717530" y="5049632"/>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0" name="Text 17"/>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21" name="Text 18"/>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2" name="Text 19"/>
          <p:cNvSpPr txBox="1"/>
          <p:nvPr/>
        </p:nvSpPr>
        <p:spPr>
          <a:xfrm>
            <a:off x="8269605" y="546913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3" name="Text 20"/>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4" name="Text 21"/>
          <p:cNvSpPr txBox="1"/>
          <p:nvPr/>
        </p:nvSpPr>
        <p:spPr>
          <a:xfrm>
            <a:off x="8269605" y="572847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5" name="Text 22"/>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6" name="Text 23"/>
          <p:cNvSpPr txBox="1"/>
          <p:nvPr/>
        </p:nvSpPr>
        <p:spPr>
          <a:xfrm>
            <a:off x="8269605" y="598793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7" name="Text 24"/>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8" name="Text 25"/>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students and non-students</a:t>
            </a:r>
            <a:endParaRPr lang="en-US" sz="788" dirty="0"/>
          </a:p>
        </p:txBody>
      </p:sp>
      <p:sp>
        <p:nvSpPr>
          <p:cNvPr id="29" name="Text 26"/>
          <p:cNvSpPr txBox="1"/>
          <p:nvPr/>
        </p:nvSpPr>
        <p:spPr>
          <a:xfrm>
            <a:off x="8269605" y="624723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0" name="Text 27"/>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31" name="Text 28"/>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28 / Corporate Culture</a:t>
            </a:r>
            <a:endParaRPr lang="en-US" sz="1128"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home/claude/deck/bg_clean/pg-29.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rot="16200000">
            <a:off x="-60579" y="2258314"/>
            <a:ext cx="753237"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STUDENT</a:t>
            </a:r>
            <a:endParaRPr lang="en-US" sz="1005" dirty="0"/>
          </a:p>
        </p:txBody>
      </p:sp>
      <p:sp>
        <p:nvSpPr>
          <p:cNvPr id="4" name="Text 1"/>
          <p:cNvSpPr txBox="1"/>
          <p:nvPr/>
        </p:nvSpPr>
        <p:spPr>
          <a:xfrm rot="16200000">
            <a:off x="-180658" y="5318951"/>
            <a:ext cx="981964"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NON-STUDENT</a:t>
            </a:r>
            <a:endParaRPr lang="en-US" sz="1005" dirty="0"/>
          </a:p>
        </p:txBody>
      </p:sp>
      <p:sp>
        <p:nvSpPr>
          <p:cNvPr id="5" name="Text 2"/>
          <p:cNvSpPr txBox="1"/>
          <p:nvPr/>
        </p:nvSpPr>
        <p:spPr>
          <a:xfrm>
            <a:off x="3373755" y="50724"/>
            <a:ext cx="8329803"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in detail I</a:t>
            </a:r>
            <a:endParaRPr lang="en-US" sz="3980" dirty="0"/>
          </a:p>
        </p:txBody>
      </p:sp>
      <p:sp>
        <p:nvSpPr>
          <p:cNvPr id="6" name="Text 3"/>
          <p:cNvSpPr txBox="1"/>
          <p:nvPr/>
        </p:nvSpPr>
        <p:spPr>
          <a:xfrm>
            <a:off x="6813169" y="745216"/>
            <a:ext cx="1909826"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ASSESSING SUCCESS</a:t>
            </a:r>
            <a:endParaRPr lang="en-US" sz="1128" dirty="0"/>
          </a:p>
        </p:txBody>
      </p:sp>
      <p:sp>
        <p:nvSpPr>
          <p:cNvPr id="7" name="Text 4"/>
          <p:cNvSpPr txBox="1"/>
          <p:nvPr/>
        </p:nvSpPr>
        <p:spPr>
          <a:xfrm>
            <a:off x="4243451" y="750042"/>
            <a:ext cx="14638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DECISION-MAKING</a:t>
            </a:r>
            <a:endParaRPr lang="en-US" sz="1128" dirty="0"/>
          </a:p>
        </p:txBody>
      </p:sp>
      <p:sp>
        <p:nvSpPr>
          <p:cNvPr id="8" name="Text 5"/>
          <p:cNvSpPr txBox="1"/>
          <p:nvPr/>
        </p:nvSpPr>
        <p:spPr>
          <a:xfrm>
            <a:off x="1678686" y="752963"/>
            <a:ext cx="102577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LEADERSHIP</a:t>
            </a:r>
            <a:endParaRPr lang="en-US" sz="1128" dirty="0"/>
          </a:p>
        </p:txBody>
      </p:sp>
      <p:sp>
        <p:nvSpPr>
          <p:cNvPr id="9" name="Text 6"/>
          <p:cNvSpPr txBox="1"/>
          <p:nvPr/>
        </p:nvSpPr>
        <p:spPr>
          <a:xfrm>
            <a:off x="7647305" y="1052433"/>
            <a:ext cx="1109472" cy="4845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Market success of a new product or service​, the ability to come up with something new.</a:t>
            </a:r>
            <a:endParaRPr lang="en-US" sz="619" dirty="0"/>
          </a:p>
        </p:txBody>
      </p:sp>
      <p:sp>
        <p:nvSpPr>
          <p:cNvPr id="10" name="Text 7"/>
          <p:cNvSpPr txBox="1"/>
          <p:nvPr/>
        </p:nvSpPr>
        <p:spPr>
          <a:xfrm>
            <a:off x="6179185" y="1061006"/>
            <a:ext cx="1193673" cy="370538"/>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Various qualitative team performance indicators​, engagement</a:t>
            </a:r>
            <a:endParaRPr lang="en-US" sz="621" dirty="0"/>
          </a:p>
        </p:txBody>
      </p:sp>
      <p:sp>
        <p:nvSpPr>
          <p:cNvPr id="11" name="Text 8"/>
          <p:cNvSpPr txBox="1"/>
          <p:nvPr/>
        </p:nvSpPr>
        <p:spPr>
          <a:xfrm>
            <a:off x="2159381" y="1071864"/>
            <a:ext cx="1019175" cy="608473"/>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Help finding opportunities. Managers are right there in the team and share the same agenda as the rest of the team</a:t>
            </a:r>
            <a:endParaRPr lang="en-US" sz="619" dirty="0"/>
          </a:p>
        </p:txBody>
      </p:sp>
      <p:sp>
        <p:nvSpPr>
          <p:cNvPr id="12" name="Text 9"/>
          <p:cNvSpPr txBox="1"/>
          <p:nvPr/>
        </p:nvSpPr>
        <p:spPr>
          <a:xfrm>
            <a:off x="4732655" y="1071864"/>
            <a:ext cx="1213866"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Fast, calmly and intuitively, drawing on the expertise of team members</a:t>
            </a:r>
            <a:endParaRPr lang="en-US" sz="619" dirty="0"/>
          </a:p>
        </p:txBody>
      </p:sp>
      <p:sp>
        <p:nvSpPr>
          <p:cNvPr id="13" name="Text 10"/>
          <p:cNvSpPr txBox="1"/>
          <p:nvPr/>
        </p:nvSpPr>
        <p:spPr>
          <a:xfrm>
            <a:off x="600710" y="1080437"/>
            <a:ext cx="1155954" cy="608917"/>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Mentoring, passing on useful advice. Managers are easily accessible and have their own agenda</a:t>
            </a:r>
            <a:endParaRPr lang="en-US" sz="621" dirty="0"/>
          </a:p>
        </p:txBody>
      </p:sp>
      <p:sp>
        <p:nvSpPr>
          <p:cNvPr id="14" name="Text 11"/>
          <p:cNvSpPr txBox="1"/>
          <p:nvPr/>
        </p:nvSpPr>
        <p:spPr>
          <a:xfrm>
            <a:off x="3369310" y="1080437"/>
            <a:ext cx="126314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More people involved, compromise, voting, and so on</a:t>
            </a:r>
            <a:endParaRPr lang="en-US" sz="621" dirty="0"/>
          </a:p>
        </p:txBody>
      </p:sp>
      <p:sp>
        <p:nvSpPr>
          <p:cNvPr id="15" name="Text 12"/>
          <p:cNvSpPr txBox="1"/>
          <p:nvPr/>
        </p:nvSpPr>
        <p:spPr>
          <a:xfrm>
            <a:off x="8829294" y="1318197"/>
            <a:ext cx="3254629" cy="1913953"/>
          </a:xfrm>
          <a:prstGeom prst="rect">
            <a:avLst/>
          </a:prstGeom>
          <a:noFill/>
          <a:ln/>
        </p:spPr>
        <p:txBody>
          <a:bodyPr wrap="square" lIns="0" tIns="0" rIns="0" bIns="0" rtlCol="0" anchor="t"/>
          <a:lstStyle/>
          <a:p>
            <a:pPr marL="0" indent="0" algn="l">
              <a:lnSpc>
                <a:spcPct val="100000"/>
              </a:lnSpc>
              <a:buNone/>
            </a:pPr>
            <a:r>
              <a:rPr lang="en-US" sz="902" dirty="0">
                <a:solidFill>
                  <a:srgbClr val="44546A"/>
                </a:solidFill>
                <a:latin typeface="Calibri" pitchFamily="34" charset="0"/>
                <a:ea typeface="Calibri" pitchFamily="34" charset="-122"/>
                <a:cs typeface="Calibri" pitchFamily="34" charset="-120"/>
              </a:rPr>
              <a:t>For both groups, clan culture is the most preferred. On decision-making, for example, everyone most often experiences a hierarchical culture – that is, decisions made by established practices. They would welcome more compromise and voting in decision-making, though. Students (certainly influenced by their study experience too) value mentoring even more, while non-students are more open to learning on the fly and to pressure to perform.</a:t>
            </a:r>
            <a:endParaRPr lang="en-US" sz="902" dirty="0"/>
          </a:p>
        </p:txBody>
      </p:sp>
      <p:sp>
        <p:nvSpPr>
          <p:cNvPr id="16" name="Text 13"/>
          <p:cNvSpPr txBox="1"/>
          <p:nvPr/>
        </p:nvSpPr>
        <p:spPr>
          <a:xfrm>
            <a:off x="2006600" y="2983595"/>
            <a:ext cx="1163320" cy="608473"/>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Learning "on the fly," consistent pressure to perform, and leading by example​. Managers are among the people and set both the pace and the direction</a:t>
            </a:r>
            <a:endParaRPr lang="en-US" sz="619" dirty="0"/>
          </a:p>
        </p:txBody>
      </p:sp>
      <p:sp>
        <p:nvSpPr>
          <p:cNvPr id="17" name="Text 14"/>
          <p:cNvSpPr txBox="1"/>
          <p:nvPr/>
        </p:nvSpPr>
        <p:spPr>
          <a:xfrm>
            <a:off x="607060" y="3112373"/>
            <a:ext cx="1154303" cy="484521"/>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Primarily formal, based on positional authority. Managers are "further away" from people</a:t>
            </a:r>
            <a:endParaRPr lang="en-US" sz="619" dirty="0"/>
          </a:p>
        </p:txBody>
      </p:sp>
      <p:sp>
        <p:nvSpPr>
          <p:cNvPr id="18" name="Text 15"/>
          <p:cNvSpPr txBox="1"/>
          <p:nvPr/>
        </p:nvSpPr>
        <p:spPr>
          <a:xfrm>
            <a:off x="3375914" y="3112373"/>
            <a:ext cx="1067562" cy="484521"/>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In the hands of clearly designated managers; decisions follow established practices</a:t>
            </a:r>
            <a:endParaRPr lang="en-US" sz="619" dirty="0"/>
          </a:p>
        </p:txBody>
      </p:sp>
      <p:sp>
        <p:nvSpPr>
          <p:cNvPr id="19" name="Text 16"/>
          <p:cNvSpPr txBox="1"/>
          <p:nvPr/>
        </p:nvSpPr>
        <p:spPr>
          <a:xfrm>
            <a:off x="7535926" y="3207941"/>
            <a:ext cx="1210564" cy="370538"/>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Financial KPI performance indicators​; market success is the key parameter</a:t>
            </a:r>
            <a:endParaRPr lang="en-US" sz="621" dirty="0"/>
          </a:p>
        </p:txBody>
      </p:sp>
      <p:sp>
        <p:nvSpPr>
          <p:cNvPr id="20" name="Text 17"/>
          <p:cNvSpPr txBox="1"/>
          <p:nvPr/>
        </p:nvSpPr>
        <p:spPr>
          <a:xfrm>
            <a:off x="6185535" y="3214672"/>
            <a:ext cx="1058672" cy="3706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Per-unit performance indicators​, low costs, quality</a:t>
            </a:r>
            <a:endParaRPr lang="en-US" sz="621" dirty="0"/>
          </a:p>
        </p:txBody>
      </p:sp>
      <p:sp>
        <p:nvSpPr>
          <p:cNvPr id="21" name="Text 18"/>
          <p:cNvSpPr txBox="1"/>
          <p:nvPr/>
        </p:nvSpPr>
        <p:spPr>
          <a:xfrm>
            <a:off x="4846955" y="3359198"/>
            <a:ext cx="1086612" cy="249220"/>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Based on data, rationally, driven by the market</a:t>
            </a:r>
            <a:endParaRPr lang="en-US" sz="621" dirty="0"/>
          </a:p>
        </p:txBody>
      </p:sp>
      <p:sp>
        <p:nvSpPr>
          <p:cNvPr id="22" name="Text 19"/>
          <p:cNvSpPr txBox="1"/>
          <p:nvPr/>
        </p:nvSpPr>
        <p:spPr>
          <a:xfrm>
            <a:off x="6807581" y="3808202"/>
            <a:ext cx="1909826"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ASSESSING SUCCESS</a:t>
            </a:r>
            <a:endParaRPr lang="en-US" sz="1128" dirty="0"/>
          </a:p>
        </p:txBody>
      </p:sp>
      <p:sp>
        <p:nvSpPr>
          <p:cNvPr id="23" name="Text 20"/>
          <p:cNvSpPr txBox="1"/>
          <p:nvPr/>
        </p:nvSpPr>
        <p:spPr>
          <a:xfrm>
            <a:off x="4237736" y="3813028"/>
            <a:ext cx="14638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DECISION-MAKING</a:t>
            </a:r>
            <a:endParaRPr lang="en-US" sz="1128" dirty="0"/>
          </a:p>
        </p:txBody>
      </p:sp>
      <p:sp>
        <p:nvSpPr>
          <p:cNvPr id="24" name="Text 21"/>
          <p:cNvSpPr txBox="1"/>
          <p:nvPr/>
        </p:nvSpPr>
        <p:spPr>
          <a:xfrm>
            <a:off x="1672971" y="3816540"/>
            <a:ext cx="1025525" cy="277178"/>
          </a:xfrm>
          <a:prstGeom prst="rect">
            <a:avLst/>
          </a:prstGeom>
          <a:noFill/>
          <a:ln/>
        </p:spPr>
        <p:txBody>
          <a:bodyPr wrap="square" lIns="0" tIns="0" rIns="0" bIns="0" rtlCol="0" anchor="t"/>
          <a:lstStyle/>
          <a:p>
            <a:pPr marL="0" indent="0" algn="l">
              <a:lnSpc>
                <a:spcPct val="100000"/>
              </a:lnSpc>
              <a:buNone/>
            </a:pPr>
            <a:r>
              <a:rPr lang="en-US" sz="1125" dirty="0">
                <a:solidFill>
                  <a:srgbClr val="FFFFFF"/>
                </a:solidFill>
                <a:latin typeface="Calibri" pitchFamily="34" charset="0"/>
                <a:ea typeface="Calibri" pitchFamily="34" charset="-122"/>
                <a:cs typeface="Calibri" pitchFamily="34" charset="-120"/>
              </a:rPr>
              <a:t>LEADERSHIP</a:t>
            </a:r>
            <a:endParaRPr lang="en-US" sz="1125" dirty="0"/>
          </a:p>
        </p:txBody>
      </p:sp>
      <p:sp>
        <p:nvSpPr>
          <p:cNvPr id="25" name="Text 22"/>
          <p:cNvSpPr txBox="1"/>
          <p:nvPr/>
        </p:nvSpPr>
        <p:spPr>
          <a:xfrm>
            <a:off x="9858375" y="3909569"/>
            <a:ext cx="434975"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Clan culture</a:t>
            </a:r>
            <a:endParaRPr lang="en-US" sz="677" dirty="0"/>
          </a:p>
        </p:txBody>
      </p:sp>
      <p:sp>
        <p:nvSpPr>
          <p:cNvPr id="26" name="Text 23"/>
          <p:cNvSpPr txBox="1"/>
          <p:nvPr/>
        </p:nvSpPr>
        <p:spPr>
          <a:xfrm>
            <a:off x="10389489" y="3909569"/>
            <a:ext cx="529717"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Innovative culture</a:t>
            </a:r>
            <a:endParaRPr lang="en-US" sz="677" dirty="0"/>
          </a:p>
        </p:txBody>
      </p:sp>
      <p:sp>
        <p:nvSpPr>
          <p:cNvPr id="27" name="Text 24"/>
          <p:cNvSpPr txBox="1"/>
          <p:nvPr/>
        </p:nvSpPr>
        <p:spPr>
          <a:xfrm>
            <a:off x="11028680" y="3909569"/>
            <a:ext cx="406146"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Market culture</a:t>
            </a:r>
            <a:endParaRPr lang="en-US" sz="677" dirty="0"/>
          </a:p>
        </p:txBody>
      </p:sp>
      <p:sp>
        <p:nvSpPr>
          <p:cNvPr id="28" name="Text 25"/>
          <p:cNvSpPr txBox="1"/>
          <p:nvPr/>
        </p:nvSpPr>
        <p:spPr>
          <a:xfrm>
            <a:off x="11532870" y="3909569"/>
            <a:ext cx="543560" cy="276732"/>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Hierarchical culture</a:t>
            </a:r>
            <a:endParaRPr lang="en-US" sz="677" dirty="0"/>
          </a:p>
        </p:txBody>
      </p:sp>
      <p:sp>
        <p:nvSpPr>
          <p:cNvPr id="29" name="Text 26"/>
          <p:cNvSpPr txBox="1"/>
          <p:nvPr/>
        </p:nvSpPr>
        <p:spPr>
          <a:xfrm>
            <a:off x="7641590" y="4115419"/>
            <a:ext cx="1109218" cy="484648"/>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Market success of a new product or service​, the ability to come up with something new.</a:t>
            </a:r>
            <a:endParaRPr lang="en-US" sz="619" dirty="0"/>
          </a:p>
        </p:txBody>
      </p:sp>
      <p:sp>
        <p:nvSpPr>
          <p:cNvPr id="30" name="Text 27"/>
          <p:cNvSpPr txBox="1"/>
          <p:nvPr/>
        </p:nvSpPr>
        <p:spPr>
          <a:xfrm>
            <a:off x="6173470" y="4123992"/>
            <a:ext cx="1193673" cy="3706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Various qualitative team performance indicators​, engagement</a:t>
            </a:r>
            <a:endParaRPr lang="en-US" sz="621" dirty="0"/>
          </a:p>
        </p:txBody>
      </p:sp>
      <p:sp>
        <p:nvSpPr>
          <p:cNvPr id="31" name="Text 28"/>
          <p:cNvSpPr txBox="1"/>
          <p:nvPr/>
        </p:nvSpPr>
        <p:spPr>
          <a:xfrm>
            <a:off x="2153666" y="4134723"/>
            <a:ext cx="1019175" cy="608473"/>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Help finding opportunities. Managers are right there in the team and share the same agenda as the rest of the team</a:t>
            </a:r>
            <a:endParaRPr lang="en-US" sz="619" dirty="0"/>
          </a:p>
        </p:txBody>
      </p:sp>
      <p:sp>
        <p:nvSpPr>
          <p:cNvPr id="32" name="Text 29"/>
          <p:cNvSpPr txBox="1"/>
          <p:nvPr/>
        </p:nvSpPr>
        <p:spPr>
          <a:xfrm>
            <a:off x="4726940" y="4134723"/>
            <a:ext cx="1213866"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Fast, calmly and intuitively, drawing on the expertise of team members</a:t>
            </a:r>
            <a:endParaRPr lang="en-US" sz="619" dirty="0"/>
          </a:p>
        </p:txBody>
      </p:sp>
      <p:sp>
        <p:nvSpPr>
          <p:cNvPr id="33" name="Text 30"/>
          <p:cNvSpPr txBox="1"/>
          <p:nvPr/>
        </p:nvSpPr>
        <p:spPr>
          <a:xfrm>
            <a:off x="594995" y="4143423"/>
            <a:ext cx="1155954" cy="60879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Mentoring, passing on useful advice. Managers are easily accessible and have their own agenda</a:t>
            </a:r>
            <a:endParaRPr lang="en-US" sz="621" dirty="0"/>
          </a:p>
        </p:txBody>
      </p:sp>
      <p:sp>
        <p:nvSpPr>
          <p:cNvPr id="34" name="Text 31"/>
          <p:cNvSpPr txBox="1"/>
          <p:nvPr/>
        </p:nvSpPr>
        <p:spPr>
          <a:xfrm>
            <a:off x="3363595" y="4143423"/>
            <a:ext cx="126314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More people involved, compromise, voting, and so on</a:t>
            </a:r>
            <a:endParaRPr lang="en-US" sz="621" dirty="0"/>
          </a:p>
        </p:txBody>
      </p:sp>
      <p:sp>
        <p:nvSpPr>
          <p:cNvPr id="35" name="Text 32"/>
          <p:cNvSpPr txBox="1"/>
          <p:nvPr/>
        </p:nvSpPr>
        <p:spPr>
          <a:xfrm>
            <a:off x="8875395" y="4329727"/>
            <a:ext cx="850773"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LEADERSHIP</a:t>
            </a:r>
            <a:endParaRPr lang="en-US" sz="903" dirty="0"/>
          </a:p>
        </p:txBody>
      </p:sp>
      <p:sp>
        <p:nvSpPr>
          <p:cNvPr id="36" name="Text 33"/>
          <p:cNvSpPr txBox="1"/>
          <p:nvPr/>
        </p:nvSpPr>
        <p:spPr>
          <a:xfrm>
            <a:off x="8875395" y="4544323"/>
            <a:ext cx="858393" cy="180225"/>
          </a:xfrm>
          <a:prstGeom prst="rect">
            <a:avLst/>
          </a:prstGeom>
          <a:noFill/>
          <a:ln/>
        </p:spPr>
        <p:txBody>
          <a:bodyPr wrap="square" lIns="0" tIns="0" rIns="0" bIns="0" rtlCol="0" anchor="t"/>
          <a:lstStyle/>
          <a:p>
            <a:pPr marL="0" indent="0" algn="l">
              <a:lnSpc>
                <a:spcPct val="100000"/>
              </a:lnSpc>
              <a:buNone/>
            </a:pPr>
            <a:r>
              <a:rPr lang="en-US" sz="731" dirty="0">
                <a:solidFill>
                  <a:srgbClr val="3B3838"/>
                </a:solidFill>
                <a:latin typeface="Calibri" pitchFamily="34" charset="0"/>
                <a:ea typeface="Calibri" pitchFamily="34" charset="-122"/>
                <a:cs typeface="Calibri" pitchFamily="34" charset="-120"/>
              </a:rPr>
              <a:t>DECISION-MAKING</a:t>
            </a:r>
            <a:endParaRPr lang="en-US" sz="731" dirty="0"/>
          </a:p>
        </p:txBody>
      </p:sp>
      <p:sp>
        <p:nvSpPr>
          <p:cNvPr id="37" name="Text 34"/>
          <p:cNvSpPr txBox="1"/>
          <p:nvPr/>
        </p:nvSpPr>
        <p:spPr>
          <a:xfrm>
            <a:off x="8875395" y="4749462"/>
            <a:ext cx="680974"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SUCCESS</a:t>
            </a:r>
            <a:endParaRPr lang="en-US" sz="903" dirty="0"/>
          </a:p>
        </p:txBody>
      </p:sp>
      <p:sp>
        <p:nvSpPr>
          <p:cNvPr id="38" name="Text 35"/>
          <p:cNvSpPr txBox="1"/>
          <p:nvPr/>
        </p:nvSpPr>
        <p:spPr>
          <a:xfrm>
            <a:off x="8875395" y="4959266"/>
            <a:ext cx="850773"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LEADERSHIP</a:t>
            </a:r>
            <a:endParaRPr lang="en-US" sz="903" dirty="0"/>
          </a:p>
        </p:txBody>
      </p:sp>
      <p:sp>
        <p:nvSpPr>
          <p:cNvPr id="39" name="Text 36"/>
          <p:cNvSpPr txBox="1"/>
          <p:nvPr/>
        </p:nvSpPr>
        <p:spPr>
          <a:xfrm>
            <a:off x="8875395" y="5174246"/>
            <a:ext cx="858266" cy="180199"/>
          </a:xfrm>
          <a:prstGeom prst="rect">
            <a:avLst/>
          </a:prstGeom>
          <a:noFill/>
          <a:ln/>
        </p:spPr>
        <p:txBody>
          <a:bodyPr wrap="square" lIns="0" tIns="0" rIns="0" bIns="0" rtlCol="0" anchor="t"/>
          <a:lstStyle/>
          <a:p>
            <a:pPr marL="0" indent="0" algn="l">
              <a:lnSpc>
                <a:spcPct val="100000"/>
              </a:lnSpc>
              <a:buNone/>
            </a:pPr>
            <a:r>
              <a:rPr lang="en-US" sz="731" dirty="0">
                <a:solidFill>
                  <a:srgbClr val="3B3838"/>
                </a:solidFill>
                <a:latin typeface="Calibri" pitchFamily="34" charset="0"/>
                <a:ea typeface="Calibri" pitchFamily="34" charset="-122"/>
                <a:cs typeface="Calibri" pitchFamily="34" charset="-120"/>
              </a:rPr>
              <a:t>DECISION-MAKING</a:t>
            </a:r>
            <a:endParaRPr lang="en-US" sz="731" dirty="0"/>
          </a:p>
        </p:txBody>
      </p:sp>
      <p:sp>
        <p:nvSpPr>
          <p:cNvPr id="40" name="Text 37"/>
          <p:cNvSpPr txBox="1"/>
          <p:nvPr/>
        </p:nvSpPr>
        <p:spPr>
          <a:xfrm>
            <a:off x="8875395" y="5379339"/>
            <a:ext cx="680593" cy="221742"/>
          </a:xfrm>
          <a:prstGeom prst="rect">
            <a:avLst/>
          </a:prstGeom>
          <a:noFill/>
          <a:ln/>
        </p:spPr>
        <p:txBody>
          <a:bodyPr wrap="square" lIns="0" tIns="0" rIns="0" bIns="0" rtlCol="0" anchor="t"/>
          <a:lstStyle/>
          <a:p>
            <a:pPr marL="0" indent="0" algn="l">
              <a:lnSpc>
                <a:spcPct val="100000"/>
              </a:lnSpc>
              <a:buNone/>
            </a:pPr>
            <a:r>
              <a:rPr lang="en-US" sz="900" dirty="0">
                <a:solidFill>
                  <a:srgbClr val="3B3838"/>
                </a:solidFill>
                <a:latin typeface="Calibri" pitchFamily="34" charset="0"/>
                <a:ea typeface="Calibri" pitchFamily="34" charset="-122"/>
                <a:cs typeface="Calibri" pitchFamily="34" charset="-120"/>
              </a:rPr>
              <a:t>SUCCESS</a:t>
            </a:r>
            <a:endParaRPr lang="en-US" sz="900" dirty="0"/>
          </a:p>
        </p:txBody>
      </p:sp>
      <p:sp>
        <p:nvSpPr>
          <p:cNvPr id="41" name="Text 38"/>
          <p:cNvSpPr txBox="1"/>
          <p:nvPr/>
        </p:nvSpPr>
        <p:spPr>
          <a:xfrm>
            <a:off x="9122410" y="5680337"/>
            <a:ext cx="1332357"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CURRENT CULTURE</a:t>
            </a:r>
            <a:endParaRPr lang="en-US" sz="977" dirty="0"/>
          </a:p>
        </p:txBody>
      </p:sp>
      <p:sp>
        <p:nvSpPr>
          <p:cNvPr id="42" name="Text 39"/>
          <p:cNvSpPr txBox="1"/>
          <p:nvPr/>
        </p:nvSpPr>
        <p:spPr>
          <a:xfrm>
            <a:off x="10645394" y="5680337"/>
            <a:ext cx="1395603"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PREFERRED CULTURE</a:t>
            </a:r>
            <a:endParaRPr lang="en-US" sz="977" dirty="0"/>
          </a:p>
        </p:txBody>
      </p:sp>
      <p:sp>
        <p:nvSpPr>
          <p:cNvPr id="43" name="Text 40"/>
          <p:cNvSpPr txBox="1"/>
          <p:nvPr/>
        </p:nvSpPr>
        <p:spPr>
          <a:xfrm>
            <a:off x="9672955" y="6006259"/>
            <a:ext cx="699389" cy="338614"/>
          </a:xfrm>
          <a:prstGeom prst="rect">
            <a:avLst/>
          </a:prstGeom>
          <a:noFill/>
          <a:ln/>
        </p:spPr>
        <p:txBody>
          <a:bodyPr wrap="square" lIns="0" tIns="0" rIns="0" bIns="0" rtlCol="0" anchor="t"/>
          <a:lstStyle/>
          <a:p>
            <a:pPr marL="0" indent="0" algn="ctr">
              <a:lnSpc>
                <a:spcPct val="100000"/>
              </a:lnSpc>
              <a:buNone/>
            </a:pPr>
            <a:r>
              <a:rPr lang="en-US" sz="844" dirty="0">
                <a:solidFill>
                  <a:srgbClr val="16A085"/>
                </a:solidFill>
                <a:latin typeface="Calibri" pitchFamily="34" charset="0"/>
                <a:ea typeface="Calibri" pitchFamily="34" charset="-122"/>
                <a:cs typeface="Calibri" pitchFamily="34" charset="-120"/>
              </a:rPr>
              <a:t>CURRENT CULTURE</a:t>
            </a:r>
            <a:endParaRPr lang="en-US" sz="844" dirty="0"/>
          </a:p>
        </p:txBody>
      </p:sp>
      <p:sp>
        <p:nvSpPr>
          <p:cNvPr id="44" name="Text 41"/>
          <p:cNvSpPr txBox="1"/>
          <p:nvPr/>
        </p:nvSpPr>
        <p:spPr>
          <a:xfrm>
            <a:off x="11068304" y="6006259"/>
            <a:ext cx="899795" cy="338614"/>
          </a:xfrm>
          <a:prstGeom prst="rect">
            <a:avLst/>
          </a:prstGeom>
          <a:noFill/>
          <a:ln/>
        </p:spPr>
        <p:txBody>
          <a:bodyPr wrap="square" lIns="0" tIns="0" rIns="0" bIns="0" rtlCol="0" anchor="t"/>
          <a:lstStyle/>
          <a:p>
            <a:pPr marL="0" indent="0" algn="ctr">
              <a:lnSpc>
                <a:spcPct val="100000"/>
              </a:lnSpc>
              <a:buNone/>
            </a:pPr>
            <a:r>
              <a:rPr lang="en-US" sz="844" dirty="0">
                <a:solidFill>
                  <a:srgbClr val="C0392B"/>
                </a:solidFill>
                <a:latin typeface="Calibri" pitchFamily="34" charset="0"/>
                <a:ea typeface="Calibri" pitchFamily="34" charset="-122"/>
                <a:cs typeface="Calibri" pitchFamily="34" charset="-120"/>
              </a:rPr>
              <a:t>PREFERRED CULTURE</a:t>
            </a:r>
            <a:endParaRPr lang="en-US" sz="844" dirty="0"/>
          </a:p>
        </p:txBody>
      </p:sp>
      <p:sp>
        <p:nvSpPr>
          <p:cNvPr id="45" name="Text 42"/>
          <p:cNvSpPr txBox="1"/>
          <p:nvPr/>
        </p:nvSpPr>
        <p:spPr>
          <a:xfrm>
            <a:off x="2001266" y="6046137"/>
            <a:ext cx="1160018" cy="608917"/>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Learning "on the fly," consistent pressure to perform, and leading by example​. Managers are among the people and set both the pace and the direction</a:t>
            </a:r>
            <a:endParaRPr lang="en-US" sz="621" dirty="0"/>
          </a:p>
        </p:txBody>
      </p:sp>
      <p:sp>
        <p:nvSpPr>
          <p:cNvPr id="46" name="Text 43"/>
          <p:cNvSpPr txBox="1"/>
          <p:nvPr/>
        </p:nvSpPr>
        <p:spPr>
          <a:xfrm>
            <a:off x="601726" y="6175359"/>
            <a:ext cx="1146048" cy="440055"/>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Primarily formal, based on positional authority. Managers are "further away" from people</a:t>
            </a:r>
            <a:endParaRPr lang="en-US" sz="619" dirty="0"/>
          </a:p>
        </p:txBody>
      </p:sp>
      <p:sp>
        <p:nvSpPr>
          <p:cNvPr id="47" name="Text 44"/>
          <p:cNvSpPr txBox="1"/>
          <p:nvPr/>
        </p:nvSpPr>
        <p:spPr>
          <a:xfrm>
            <a:off x="3370326" y="6175359"/>
            <a:ext cx="1067435" cy="484648"/>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In the hands of clearly designated managers; decisions follow established practices</a:t>
            </a:r>
            <a:endParaRPr lang="en-US" sz="619" dirty="0"/>
          </a:p>
        </p:txBody>
      </p:sp>
      <p:sp>
        <p:nvSpPr>
          <p:cNvPr id="48" name="Text 45"/>
          <p:cNvSpPr txBox="1"/>
          <p:nvPr/>
        </p:nvSpPr>
        <p:spPr>
          <a:xfrm>
            <a:off x="7530084" y="6270927"/>
            <a:ext cx="1210691" cy="370411"/>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Financial KPI performance indicators​; market success is the key parameter</a:t>
            </a:r>
            <a:endParaRPr lang="en-US" sz="621" dirty="0"/>
          </a:p>
        </p:txBody>
      </p:sp>
      <p:sp>
        <p:nvSpPr>
          <p:cNvPr id="49" name="Text 46"/>
          <p:cNvSpPr txBox="1"/>
          <p:nvPr/>
        </p:nvSpPr>
        <p:spPr>
          <a:xfrm>
            <a:off x="6180201" y="6278229"/>
            <a:ext cx="1053211" cy="370094"/>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Per-unit performance indicators​, low costs, quality</a:t>
            </a:r>
            <a:endParaRPr lang="en-US" sz="619" dirty="0"/>
          </a:p>
        </p:txBody>
      </p:sp>
      <p:sp>
        <p:nvSpPr>
          <p:cNvPr id="50" name="Text 47"/>
          <p:cNvSpPr txBox="1"/>
          <p:nvPr/>
        </p:nvSpPr>
        <p:spPr>
          <a:xfrm>
            <a:off x="9175496" y="6365812"/>
            <a:ext cx="1678305" cy="216700"/>
          </a:xfrm>
          <a:prstGeom prst="rect">
            <a:avLst/>
          </a:prstGeom>
          <a:noFill/>
          <a:ln/>
        </p:spPr>
        <p:txBody>
          <a:bodyPr wrap="square" lIns="0" tIns="0" rIns="0" bIns="0" rtlCol="0" anchor="t"/>
          <a:lstStyle/>
          <a:p>
            <a:pPr marL="0" indent="0" algn="l">
              <a:lnSpc>
                <a:spcPct val="100000"/>
              </a:lnSpc>
              <a:buNone/>
            </a:pPr>
            <a:r>
              <a:rPr lang="en-US" sz="880" i="1" dirty="0">
                <a:solidFill>
                  <a:srgbClr val="000000"/>
                </a:solidFill>
                <a:latin typeface="Calibri" pitchFamily="34" charset="0"/>
                <a:ea typeface="Calibri" pitchFamily="34" charset="-122"/>
                <a:cs typeface="Calibri" pitchFamily="34" charset="-120"/>
              </a:rPr>
              <a:t>Base: young people who work</a:t>
            </a:r>
            <a:endParaRPr lang="en-US" sz="880" dirty="0"/>
          </a:p>
        </p:txBody>
      </p:sp>
      <p:sp>
        <p:nvSpPr>
          <p:cNvPr id="51" name="Text 48"/>
          <p:cNvSpPr txBox="1"/>
          <p:nvPr/>
        </p:nvSpPr>
        <p:spPr>
          <a:xfrm>
            <a:off x="10826750" y="6365156"/>
            <a:ext cx="13200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52" name="Text 49"/>
          <p:cNvSpPr txBox="1"/>
          <p:nvPr/>
        </p:nvSpPr>
        <p:spPr>
          <a:xfrm>
            <a:off x="4841240" y="6422755"/>
            <a:ext cx="1086993"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Based on data, rationally, driven by the market</a:t>
            </a:r>
            <a:endParaRPr lang="en-US" sz="619" dirty="0"/>
          </a:p>
        </p:txBody>
      </p:sp>
      <p:sp>
        <p:nvSpPr>
          <p:cNvPr id="53" name="Text 50"/>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29 / Corporate Culture</a:t>
            </a:r>
            <a:endParaRPr lang="en-US" sz="1128"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home/claude/deck/bg_clean/pg-30.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rot="16200000">
            <a:off x="-60579" y="2258314"/>
            <a:ext cx="753237"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STUDENT</a:t>
            </a:r>
            <a:endParaRPr lang="en-US" sz="1005" dirty="0"/>
          </a:p>
        </p:txBody>
      </p:sp>
      <p:sp>
        <p:nvSpPr>
          <p:cNvPr id="4" name="Text 1"/>
          <p:cNvSpPr txBox="1"/>
          <p:nvPr/>
        </p:nvSpPr>
        <p:spPr>
          <a:xfrm rot="16200000">
            <a:off x="-180658" y="5318951"/>
            <a:ext cx="981964"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NON-STUDENT</a:t>
            </a:r>
            <a:endParaRPr lang="en-US" sz="1005" dirty="0"/>
          </a:p>
        </p:txBody>
      </p:sp>
      <p:sp>
        <p:nvSpPr>
          <p:cNvPr id="5" name="Text 2"/>
          <p:cNvSpPr txBox="1"/>
          <p:nvPr/>
        </p:nvSpPr>
        <p:spPr>
          <a:xfrm>
            <a:off x="3311525" y="50724"/>
            <a:ext cx="8408416"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in detail II</a:t>
            </a:r>
            <a:endParaRPr lang="en-US" sz="3980" dirty="0"/>
          </a:p>
        </p:txBody>
      </p:sp>
      <p:sp>
        <p:nvSpPr>
          <p:cNvPr id="6" name="Text 3"/>
          <p:cNvSpPr txBox="1"/>
          <p:nvPr/>
        </p:nvSpPr>
        <p:spPr>
          <a:xfrm>
            <a:off x="7233285" y="745216"/>
            <a:ext cx="822833"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RITUALS</a:t>
            </a:r>
            <a:endParaRPr lang="en-US" sz="1128" dirty="0"/>
          </a:p>
        </p:txBody>
      </p:sp>
      <p:sp>
        <p:nvSpPr>
          <p:cNvPr id="7" name="Text 4"/>
          <p:cNvSpPr txBox="1"/>
          <p:nvPr/>
        </p:nvSpPr>
        <p:spPr>
          <a:xfrm>
            <a:off x="4203700" y="750042"/>
            <a:ext cx="159600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ACCOUNTABILITY</a:t>
            </a:r>
            <a:endParaRPr lang="en-US" sz="1128" dirty="0"/>
          </a:p>
        </p:txBody>
      </p:sp>
      <p:sp>
        <p:nvSpPr>
          <p:cNvPr id="8" name="Text 5"/>
          <p:cNvSpPr txBox="1"/>
          <p:nvPr/>
        </p:nvSpPr>
        <p:spPr>
          <a:xfrm>
            <a:off x="1601470" y="752963"/>
            <a:ext cx="978408"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VALUES</a:t>
            </a:r>
            <a:endParaRPr lang="en-US" sz="1128" dirty="0"/>
          </a:p>
        </p:txBody>
      </p:sp>
      <p:sp>
        <p:nvSpPr>
          <p:cNvPr id="9" name="Text 6"/>
          <p:cNvSpPr txBox="1"/>
          <p:nvPr/>
        </p:nvSpPr>
        <p:spPr>
          <a:xfrm>
            <a:off x="7679055" y="1052433"/>
            <a:ext cx="1076960"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Emphasis on generating ideas, brainstorming, a friendly spirit​</a:t>
            </a:r>
            <a:endParaRPr lang="en-US" sz="619" dirty="0"/>
          </a:p>
        </p:txBody>
      </p:sp>
      <p:sp>
        <p:nvSpPr>
          <p:cNvPr id="10" name="Text 7"/>
          <p:cNvSpPr txBox="1"/>
          <p:nvPr/>
        </p:nvSpPr>
        <p:spPr>
          <a:xfrm>
            <a:off x="6179185" y="1061006"/>
            <a:ext cx="1240536"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Team-building, long meetings, meetings with management</a:t>
            </a:r>
            <a:endParaRPr lang="en-US" sz="621" dirty="0"/>
          </a:p>
        </p:txBody>
      </p:sp>
      <p:sp>
        <p:nvSpPr>
          <p:cNvPr id="11" name="Text 8"/>
          <p:cNvSpPr txBox="1"/>
          <p:nvPr/>
        </p:nvSpPr>
        <p:spPr>
          <a:xfrm>
            <a:off x="2019300" y="1071864"/>
            <a:ext cx="1158240"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Creativity, Innovation, Agility, Purpose, Freedom, Playfulness and Fun​</a:t>
            </a:r>
            <a:endParaRPr lang="en-US" sz="619" dirty="0"/>
          </a:p>
        </p:txBody>
      </p:sp>
      <p:sp>
        <p:nvSpPr>
          <p:cNvPr id="12" name="Text 9"/>
          <p:cNvSpPr txBox="1"/>
          <p:nvPr/>
        </p:nvSpPr>
        <p:spPr>
          <a:xfrm>
            <a:off x="4924679" y="1071864"/>
            <a:ext cx="1014984"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By project, within the given team</a:t>
            </a:r>
            <a:endParaRPr lang="en-US" sz="619" dirty="0"/>
          </a:p>
        </p:txBody>
      </p:sp>
      <p:sp>
        <p:nvSpPr>
          <p:cNvPr id="13" name="Text 10"/>
          <p:cNvSpPr txBox="1"/>
          <p:nvPr/>
        </p:nvSpPr>
        <p:spPr>
          <a:xfrm>
            <a:off x="600710" y="1080437"/>
            <a:ext cx="1215263"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Collaboration, Security, Tradition, Stability, Loyalty​</a:t>
            </a:r>
            <a:endParaRPr lang="en-US" sz="621" dirty="0"/>
          </a:p>
        </p:txBody>
      </p:sp>
      <p:sp>
        <p:nvSpPr>
          <p:cNvPr id="14" name="Text 11"/>
          <p:cNvSpPr txBox="1"/>
          <p:nvPr/>
        </p:nvSpPr>
        <p:spPr>
          <a:xfrm>
            <a:off x="3369310" y="1080437"/>
            <a:ext cx="122250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The group, WE, it isn't divided up</a:t>
            </a:r>
            <a:endParaRPr lang="en-US" sz="621" dirty="0"/>
          </a:p>
        </p:txBody>
      </p:sp>
      <p:sp>
        <p:nvSpPr>
          <p:cNvPr id="15" name="Text 12"/>
          <p:cNvSpPr txBox="1"/>
          <p:nvPr/>
        </p:nvSpPr>
        <p:spPr>
          <a:xfrm>
            <a:off x="8829294" y="1565466"/>
            <a:ext cx="3165602" cy="1427416"/>
          </a:xfrm>
          <a:prstGeom prst="rect">
            <a:avLst/>
          </a:prstGeom>
          <a:noFill/>
          <a:ln/>
        </p:spPr>
        <p:txBody>
          <a:bodyPr wrap="square" lIns="0" tIns="0" rIns="0" bIns="0" rtlCol="0" anchor="t"/>
          <a:lstStyle/>
          <a:p>
            <a:pPr marL="0" indent="0" algn="l">
              <a:lnSpc>
                <a:spcPct val="100000"/>
              </a:lnSpc>
              <a:buNone/>
            </a:pPr>
            <a:r>
              <a:rPr lang="en-US" sz="902" dirty="0">
                <a:solidFill>
                  <a:srgbClr val="595959"/>
                </a:solidFill>
                <a:latin typeface="Calibri" pitchFamily="34" charset="0"/>
                <a:ea typeface="Calibri" pitchFamily="34" charset="-122"/>
                <a:cs typeface="Calibri" pitchFamily="34" charset="-120"/>
              </a:rPr>
              <a:t>Both groups rate the current and preferred corporate culture similarly. Students are slightly more open to an innovative culture, particularly regarding accountability (by project, within the given team). Non-students prefer clan culture even more, particularly regarding values (collaboration, security, tradition, stability, loyalty).</a:t>
            </a:r>
            <a:endParaRPr lang="en-US" sz="902" dirty="0"/>
          </a:p>
        </p:txBody>
      </p:sp>
      <p:sp>
        <p:nvSpPr>
          <p:cNvPr id="16" name="Text 13"/>
          <p:cNvSpPr txBox="1"/>
          <p:nvPr/>
        </p:nvSpPr>
        <p:spPr>
          <a:xfrm>
            <a:off x="7588250" y="3086465"/>
            <a:ext cx="1162685" cy="4843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promotion is "an event." We celebrate successes, but we also sound the alarm when things aren't going well</a:t>
            </a:r>
            <a:endParaRPr lang="en-US" sz="619" dirty="0"/>
          </a:p>
        </p:txBody>
      </p:sp>
      <p:sp>
        <p:nvSpPr>
          <p:cNvPr id="17" name="Text 14"/>
          <p:cNvSpPr txBox="1"/>
          <p:nvPr/>
        </p:nvSpPr>
        <p:spPr>
          <a:xfrm>
            <a:off x="6185535" y="3214672"/>
            <a:ext cx="1009904" cy="3706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Meetings, perks through informal relationships, rewards for loyalty</a:t>
            </a:r>
            <a:endParaRPr lang="en-US" sz="621" dirty="0"/>
          </a:p>
        </p:txBody>
      </p:sp>
      <p:sp>
        <p:nvSpPr>
          <p:cNvPr id="18" name="Text 15"/>
          <p:cNvSpPr txBox="1"/>
          <p:nvPr/>
        </p:nvSpPr>
        <p:spPr>
          <a:xfrm>
            <a:off x="1984375" y="3227689"/>
            <a:ext cx="1183386" cy="3702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Mastery, Autonomy, Self-motivation, Achievement​, Ambition</a:t>
            </a:r>
            <a:endParaRPr lang="en-US" sz="619" dirty="0"/>
          </a:p>
        </p:txBody>
      </p:sp>
      <p:sp>
        <p:nvSpPr>
          <p:cNvPr id="19" name="Text 16"/>
          <p:cNvSpPr txBox="1"/>
          <p:nvPr/>
        </p:nvSpPr>
        <p:spPr>
          <a:xfrm>
            <a:off x="607060" y="3356594"/>
            <a:ext cx="1075055" cy="248317"/>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Efficiency, Precision, Obedience, Order and Routine</a:t>
            </a:r>
            <a:endParaRPr lang="en-US" sz="619" dirty="0"/>
          </a:p>
        </p:txBody>
      </p:sp>
      <p:sp>
        <p:nvSpPr>
          <p:cNvPr id="20" name="Text 17"/>
          <p:cNvSpPr txBox="1"/>
          <p:nvPr/>
        </p:nvSpPr>
        <p:spPr>
          <a:xfrm>
            <a:off x="3375914" y="3356594"/>
            <a:ext cx="944118" cy="344186"/>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Accountability is defined by the process and is clear</a:t>
            </a:r>
            <a:endParaRPr lang="en-US" sz="619" dirty="0"/>
          </a:p>
        </p:txBody>
      </p:sp>
      <p:sp>
        <p:nvSpPr>
          <p:cNvPr id="21" name="Text 18"/>
          <p:cNvSpPr txBox="1"/>
          <p:nvPr/>
        </p:nvSpPr>
        <p:spPr>
          <a:xfrm>
            <a:off x="4683506" y="3359198"/>
            <a:ext cx="1245108" cy="345437"/>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Individuals are accountable; basically, everyone for themselves</a:t>
            </a:r>
            <a:endParaRPr lang="en-US" sz="621" dirty="0"/>
          </a:p>
        </p:txBody>
      </p:sp>
      <p:sp>
        <p:nvSpPr>
          <p:cNvPr id="22" name="Text 19"/>
          <p:cNvSpPr txBox="1"/>
          <p:nvPr/>
        </p:nvSpPr>
        <p:spPr>
          <a:xfrm>
            <a:off x="7227570" y="3808202"/>
            <a:ext cx="822833"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RITUALS</a:t>
            </a:r>
            <a:endParaRPr lang="en-US" sz="1128" dirty="0"/>
          </a:p>
        </p:txBody>
      </p:sp>
      <p:sp>
        <p:nvSpPr>
          <p:cNvPr id="23" name="Text 20"/>
          <p:cNvSpPr txBox="1"/>
          <p:nvPr/>
        </p:nvSpPr>
        <p:spPr>
          <a:xfrm>
            <a:off x="4197985" y="3813028"/>
            <a:ext cx="159600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ACCOUNTABILITY</a:t>
            </a:r>
            <a:endParaRPr lang="en-US" sz="1128" dirty="0"/>
          </a:p>
        </p:txBody>
      </p:sp>
      <p:sp>
        <p:nvSpPr>
          <p:cNvPr id="24" name="Text 21"/>
          <p:cNvSpPr txBox="1"/>
          <p:nvPr/>
        </p:nvSpPr>
        <p:spPr>
          <a:xfrm>
            <a:off x="1595755" y="3816540"/>
            <a:ext cx="978154" cy="277178"/>
          </a:xfrm>
          <a:prstGeom prst="rect">
            <a:avLst/>
          </a:prstGeom>
          <a:noFill/>
          <a:ln/>
        </p:spPr>
        <p:txBody>
          <a:bodyPr wrap="square" lIns="0" tIns="0" rIns="0" bIns="0" rtlCol="0" anchor="t"/>
          <a:lstStyle/>
          <a:p>
            <a:pPr marL="0" indent="0" algn="l">
              <a:lnSpc>
                <a:spcPct val="100000"/>
              </a:lnSpc>
              <a:buNone/>
            </a:pPr>
            <a:r>
              <a:rPr lang="en-US" sz="1125" dirty="0">
                <a:solidFill>
                  <a:srgbClr val="FFFFFF"/>
                </a:solidFill>
                <a:latin typeface="Calibri" pitchFamily="34" charset="0"/>
                <a:ea typeface="Calibri" pitchFamily="34" charset="-122"/>
                <a:cs typeface="Calibri" pitchFamily="34" charset="-120"/>
              </a:rPr>
              <a:t>VALUES</a:t>
            </a:r>
            <a:endParaRPr lang="en-US" sz="1125" dirty="0"/>
          </a:p>
        </p:txBody>
      </p:sp>
      <p:sp>
        <p:nvSpPr>
          <p:cNvPr id="25" name="Text 22"/>
          <p:cNvSpPr txBox="1"/>
          <p:nvPr/>
        </p:nvSpPr>
        <p:spPr>
          <a:xfrm>
            <a:off x="9858375" y="3909569"/>
            <a:ext cx="434975"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Clan culture</a:t>
            </a:r>
            <a:endParaRPr lang="en-US" sz="677" dirty="0"/>
          </a:p>
        </p:txBody>
      </p:sp>
      <p:sp>
        <p:nvSpPr>
          <p:cNvPr id="26" name="Text 23"/>
          <p:cNvSpPr txBox="1"/>
          <p:nvPr/>
        </p:nvSpPr>
        <p:spPr>
          <a:xfrm>
            <a:off x="10389489" y="3909569"/>
            <a:ext cx="529717"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Innovative culture</a:t>
            </a:r>
            <a:endParaRPr lang="en-US" sz="677" dirty="0"/>
          </a:p>
        </p:txBody>
      </p:sp>
      <p:sp>
        <p:nvSpPr>
          <p:cNvPr id="27" name="Text 24"/>
          <p:cNvSpPr txBox="1"/>
          <p:nvPr/>
        </p:nvSpPr>
        <p:spPr>
          <a:xfrm>
            <a:off x="11028680" y="3909569"/>
            <a:ext cx="406146"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Market culture</a:t>
            </a:r>
            <a:endParaRPr lang="en-US" sz="677" dirty="0"/>
          </a:p>
        </p:txBody>
      </p:sp>
      <p:sp>
        <p:nvSpPr>
          <p:cNvPr id="28" name="Text 25"/>
          <p:cNvSpPr txBox="1"/>
          <p:nvPr/>
        </p:nvSpPr>
        <p:spPr>
          <a:xfrm>
            <a:off x="11532870" y="3909569"/>
            <a:ext cx="543560" cy="276732"/>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Hierarchical culture</a:t>
            </a:r>
            <a:endParaRPr lang="en-US" sz="677" dirty="0"/>
          </a:p>
        </p:txBody>
      </p:sp>
      <p:sp>
        <p:nvSpPr>
          <p:cNvPr id="29" name="Text 26"/>
          <p:cNvSpPr txBox="1"/>
          <p:nvPr/>
        </p:nvSpPr>
        <p:spPr>
          <a:xfrm>
            <a:off x="7673340" y="4115419"/>
            <a:ext cx="1080643"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Emphasis on generating ideas, brainstorming, a friendly spirit​</a:t>
            </a:r>
            <a:endParaRPr lang="en-US" sz="619" dirty="0"/>
          </a:p>
        </p:txBody>
      </p:sp>
      <p:sp>
        <p:nvSpPr>
          <p:cNvPr id="30" name="Text 27"/>
          <p:cNvSpPr txBox="1"/>
          <p:nvPr/>
        </p:nvSpPr>
        <p:spPr>
          <a:xfrm>
            <a:off x="6173470" y="4123992"/>
            <a:ext cx="1240663"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Team-building, long meetings, meetings with management</a:t>
            </a:r>
            <a:endParaRPr lang="en-US" sz="621" dirty="0"/>
          </a:p>
        </p:txBody>
      </p:sp>
      <p:sp>
        <p:nvSpPr>
          <p:cNvPr id="31" name="Text 28"/>
          <p:cNvSpPr txBox="1"/>
          <p:nvPr/>
        </p:nvSpPr>
        <p:spPr>
          <a:xfrm>
            <a:off x="2013966" y="4134723"/>
            <a:ext cx="1154430"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Creativity, Innovation, Agility, Purpose, Freedom, Playfulness and Fun​</a:t>
            </a:r>
            <a:endParaRPr lang="en-US" sz="619" dirty="0"/>
          </a:p>
        </p:txBody>
      </p:sp>
      <p:sp>
        <p:nvSpPr>
          <p:cNvPr id="32" name="Text 29"/>
          <p:cNvSpPr txBox="1"/>
          <p:nvPr/>
        </p:nvSpPr>
        <p:spPr>
          <a:xfrm>
            <a:off x="4919091" y="4134723"/>
            <a:ext cx="1014984"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By project, within the given team</a:t>
            </a:r>
            <a:endParaRPr lang="en-US" sz="619" dirty="0"/>
          </a:p>
        </p:txBody>
      </p:sp>
      <p:sp>
        <p:nvSpPr>
          <p:cNvPr id="33" name="Text 30"/>
          <p:cNvSpPr txBox="1"/>
          <p:nvPr/>
        </p:nvSpPr>
        <p:spPr>
          <a:xfrm>
            <a:off x="594995" y="4143423"/>
            <a:ext cx="1241933" cy="345437"/>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Collaboration, Security, Tradition, Stability, Loyalty, Collaboration​</a:t>
            </a:r>
            <a:endParaRPr lang="en-US" sz="621" dirty="0"/>
          </a:p>
        </p:txBody>
      </p:sp>
      <p:sp>
        <p:nvSpPr>
          <p:cNvPr id="34" name="Text 31"/>
          <p:cNvSpPr txBox="1"/>
          <p:nvPr/>
        </p:nvSpPr>
        <p:spPr>
          <a:xfrm>
            <a:off x="3363595" y="4143423"/>
            <a:ext cx="122250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The group, WE, it isn't divided up</a:t>
            </a:r>
            <a:endParaRPr lang="en-US" sz="621" dirty="0"/>
          </a:p>
        </p:txBody>
      </p:sp>
      <p:sp>
        <p:nvSpPr>
          <p:cNvPr id="35" name="Text 32"/>
          <p:cNvSpPr txBox="1"/>
          <p:nvPr/>
        </p:nvSpPr>
        <p:spPr>
          <a:xfrm>
            <a:off x="8875395" y="4329727"/>
            <a:ext cx="829691"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VALUES</a:t>
            </a:r>
            <a:endParaRPr lang="en-US" sz="903" dirty="0"/>
          </a:p>
        </p:txBody>
      </p:sp>
      <p:sp>
        <p:nvSpPr>
          <p:cNvPr id="36" name="Text 33"/>
          <p:cNvSpPr txBox="1"/>
          <p:nvPr/>
        </p:nvSpPr>
        <p:spPr>
          <a:xfrm>
            <a:off x="8875395" y="4541555"/>
            <a:ext cx="907669" cy="204634"/>
          </a:xfrm>
          <a:prstGeom prst="rect">
            <a:avLst/>
          </a:prstGeom>
          <a:noFill/>
          <a:ln/>
        </p:spPr>
        <p:txBody>
          <a:bodyPr wrap="square" lIns="0" tIns="0" rIns="0" bIns="0" rtlCol="0" anchor="t"/>
          <a:lstStyle/>
          <a:p>
            <a:pPr marL="0" indent="0" algn="l">
              <a:lnSpc>
                <a:spcPct val="100000"/>
              </a:lnSpc>
              <a:buNone/>
            </a:pPr>
            <a:r>
              <a:rPr lang="en-US" sz="831" dirty="0">
                <a:solidFill>
                  <a:srgbClr val="3B3838"/>
                </a:solidFill>
                <a:latin typeface="Calibri" pitchFamily="34" charset="0"/>
                <a:ea typeface="Calibri" pitchFamily="34" charset="-122"/>
                <a:cs typeface="Calibri" pitchFamily="34" charset="-120"/>
              </a:rPr>
              <a:t>ACCOUNTABILITY</a:t>
            </a:r>
            <a:endParaRPr lang="en-US" sz="831" dirty="0"/>
          </a:p>
        </p:txBody>
      </p:sp>
      <p:sp>
        <p:nvSpPr>
          <p:cNvPr id="37" name="Text 34"/>
          <p:cNvSpPr txBox="1"/>
          <p:nvPr/>
        </p:nvSpPr>
        <p:spPr>
          <a:xfrm>
            <a:off x="8875395" y="4749462"/>
            <a:ext cx="692150"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RITUALS</a:t>
            </a:r>
            <a:endParaRPr lang="en-US" sz="903" dirty="0"/>
          </a:p>
        </p:txBody>
      </p:sp>
      <p:sp>
        <p:nvSpPr>
          <p:cNvPr id="38" name="Text 35"/>
          <p:cNvSpPr txBox="1"/>
          <p:nvPr/>
        </p:nvSpPr>
        <p:spPr>
          <a:xfrm>
            <a:off x="8875395" y="4959266"/>
            <a:ext cx="829691"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VALUES</a:t>
            </a:r>
            <a:endParaRPr lang="en-US" sz="903" dirty="0"/>
          </a:p>
        </p:txBody>
      </p:sp>
      <p:sp>
        <p:nvSpPr>
          <p:cNvPr id="39" name="Text 36"/>
          <p:cNvSpPr txBox="1"/>
          <p:nvPr/>
        </p:nvSpPr>
        <p:spPr>
          <a:xfrm>
            <a:off x="8875395" y="5171491"/>
            <a:ext cx="907034" cy="204491"/>
          </a:xfrm>
          <a:prstGeom prst="rect">
            <a:avLst/>
          </a:prstGeom>
          <a:noFill/>
          <a:ln/>
        </p:spPr>
        <p:txBody>
          <a:bodyPr wrap="square" lIns="0" tIns="0" rIns="0" bIns="0" rtlCol="0" anchor="t"/>
          <a:lstStyle/>
          <a:p>
            <a:pPr marL="0" indent="0" algn="l">
              <a:lnSpc>
                <a:spcPct val="100000"/>
              </a:lnSpc>
              <a:buNone/>
            </a:pPr>
            <a:r>
              <a:rPr lang="en-US" sz="830" dirty="0">
                <a:solidFill>
                  <a:srgbClr val="3B3838"/>
                </a:solidFill>
                <a:latin typeface="Calibri" pitchFamily="34" charset="0"/>
                <a:ea typeface="Calibri" pitchFamily="34" charset="-122"/>
                <a:cs typeface="Calibri" pitchFamily="34" charset="-120"/>
              </a:rPr>
              <a:t>ACCOUNTABILITY</a:t>
            </a:r>
            <a:endParaRPr lang="en-US" sz="830" dirty="0"/>
          </a:p>
        </p:txBody>
      </p:sp>
      <p:sp>
        <p:nvSpPr>
          <p:cNvPr id="40" name="Text 37"/>
          <p:cNvSpPr txBox="1"/>
          <p:nvPr/>
        </p:nvSpPr>
        <p:spPr>
          <a:xfrm>
            <a:off x="8875395" y="5379339"/>
            <a:ext cx="692150" cy="221742"/>
          </a:xfrm>
          <a:prstGeom prst="rect">
            <a:avLst/>
          </a:prstGeom>
          <a:noFill/>
          <a:ln/>
        </p:spPr>
        <p:txBody>
          <a:bodyPr wrap="square" lIns="0" tIns="0" rIns="0" bIns="0" rtlCol="0" anchor="t"/>
          <a:lstStyle/>
          <a:p>
            <a:pPr marL="0" indent="0" algn="l">
              <a:lnSpc>
                <a:spcPct val="100000"/>
              </a:lnSpc>
              <a:buNone/>
            </a:pPr>
            <a:r>
              <a:rPr lang="en-US" sz="900" dirty="0">
                <a:solidFill>
                  <a:srgbClr val="3B3838"/>
                </a:solidFill>
                <a:latin typeface="Calibri" pitchFamily="34" charset="0"/>
                <a:ea typeface="Calibri" pitchFamily="34" charset="-122"/>
                <a:cs typeface="Calibri" pitchFamily="34" charset="-120"/>
              </a:rPr>
              <a:t>RITUALS</a:t>
            </a:r>
            <a:endParaRPr lang="en-US" sz="900" dirty="0"/>
          </a:p>
        </p:txBody>
      </p:sp>
      <p:sp>
        <p:nvSpPr>
          <p:cNvPr id="41" name="Text 38"/>
          <p:cNvSpPr txBox="1"/>
          <p:nvPr/>
        </p:nvSpPr>
        <p:spPr>
          <a:xfrm>
            <a:off x="9122410" y="5680337"/>
            <a:ext cx="1332357"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CURRENT CULTURE</a:t>
            </a:r>
            <a:endParaRPr lang="en-US" sz="977" dirty="0"/>
          </a:p>
        </p:txBody>
      </p:sp>
      <p:sp>
        <p:nvSpPr>
          <p:cNvPr id="42" name="Text 39"/>
          <p:cNvSpPr txBox="1"/>
          <p:nvPr/>
        </p:nvSpPr>
        <p:spPr>
          <a:xfrm>
            <a:off x="10645394" y="5680337"/>
            <a:ext cx="1395603"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PREFERRED CULTURE</a:t>
            </a:r>
            <a:endParaRPr lang="en-US" sz="977" dirty="0"/>
          </a:p>
        </p:txBody>
      </p:sp>
      <p:sp>
        <p:nvSpPr>
          <p:cNvPr id="43" name="Text 40"/>
          <p:cNvSpPr txBox="1"/>
          <p:nvPr/>
        </p:nvSpPr>
        <p:spPr>
          <a:xfrm>
            <a:off x="9672955" y="6006259"/>
            <a:ext cx="699389" cy="338614"/>
          </a:xfrm>
          <a:prstGeom prst="rect">
            <a:avLst/>
          </a:prstGeom>
          <a:noFill/>
          <a:ln/>
        </p:spPr>
        <p:txBody>
          <a:bodyPr wrap="square" lIns="0" tIns="0" rIns="0" bIns="0" rtlCol="0" anchor="t"/>
          <a:lstStyle/>
          <a:p>
            <a:pPr marL="0" indent="0" algn="ctr">
              <a:lnSpc>
                <a:spcPct val="100000"/>
              </a:lnSpc>
              <a:buNone/>
            </a:pPr>
            <a:r>
              <a:rPr lang="en-US" sz="844" dirty="0">
                <a:solidFill>
                  <a:srgbClr val="16A085"/>
                </a:solidFill>
                <a:latin typeface="Calibri" pitchFamily="34" charset="0"/>
                <a:ea typeface="Calibri" pitchFamily="34" charset="-122"/>
                <a:cs typeface="Calibri" pitchFamily="34" charset="-120"/>
              </a:rPr>
              <a:t>CURRENT CULTURE</a:t>
            </a:r>
            <a:endParaRPr lang="en-US" sz="844" dirty="0"/>
          </a:p>
        </p:txBody>
      </p:sp>
      <p:sp>
        <p:nvSpPr>
          <p:cNvPr id="44" name="Text 41"/>
          <p:cNvSpPr txBox="1"/>
          <p:nvPr/>
        </p:nvSpPr>
        <p:spPr>
          <a:xfrm>
            <a:off x="11068304" y="6006259"/>
            <a:ext cx="899795" cy="338614"/>
          </a:xfrm>
          <a:prstGeom prst="rect">
            <a:avLst/>
          </a:prstGeom>
          <a:noFill/>
          <a:ln/>
        </p:spPr>
        <p:txBody>
          <a:bodyPr wrap="square" lIns="0" tIns="0" rIns="0" bIns="0" rtlCol="0" anchor="t"/>
          <a:lstStyle/>
          <a:p>
            <a:pPr marL="0" indent="0" algn="ctr">
              <a:lnSpc>
                <a:spcPct val="100000"/>
              </a:lnSpc>
              <a:buNone/>
            </a:pPr>
            <a:r>
              <a:rPr lang="en-US" sz="844" dirty="0">
                <a:solidFill>
                  <a:srgbClr val="C0392B"/>
                </a:solidFill>
                <a:latin typeface="Calibri" pitchFamily="34" charset="0"/>
                <a:ea typeface="Calibri" pitchFamily="34" charset="-122"/>
                <a:cs typeface="Calibri" pitchFamily="34" charset="-120"/>
              </a:rPr>
              <a:t>PREFERRED CULTURE</a:t>
            </a:r>
            <a:endParaRPr lang="en-US" sz="844" dirty="0"/>
          </a:p>
        </p:txBody>
      </p:sp>
      <p:sp>
        <p:nvSpPr>
          <p:cNvPr id="45" name="Text 42"/>
          <p:cNvSpPr txBox="1"/>
          <p:nvPr/>
        </p:nvSpPr>
        <p:spPr>
          <a:xfrm>
            <a:off x="7582916" y="6149324"/>
            <a:ext cx="1157097" cy="4843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promotion is "an event." We celebrate successes, but we also sound the alarm when things aren't going well</a:t>
            </a:r>
            <a:endParaRPr lang="en-US" sz="619" dirty="0"/>
          </a:p>
        </p:txBody>
      </p:sp>
      <p:sp>
        <p:nvSpPr>
          <p:cNvPr id="46" name="Text 43"/>
          <p:cNvSpPr txBox="1"/>
          <p:nvPr/>
        </p:nvSpPr>
        <p:spPr>
          <a:xfrm>
            <a:off x="6180201" y="6278229"/>
            <a:ext cx="1006094" cy="370094"/>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Meetings, perks through informal relationships, rewards for loyalty</a:t>
            </a:r>
            <a:endParaRPr lang="en-US" sz="619" dirty="0"/>
          </a:p>
        </p:txBody>
      </p:sp>
      <p:sp>
        <p:nvSpPr>
          <p:cNvPr id="47" name="Text 44"/>
          <p:cNvSpPr txBox="1"/>
          <p:nvPr/>
        </p:nvSpPr>
        <p:spPr>
          <a:xfrm>
            <a:off x="1979041" y="6290379"/>
            <a:ext cx="1183005" cy="370390"/>
          </a:xfrm>
          <a:prstGeom prst="rect">
            <a:avLst/>
          </a:prstGeom>
          <a:noFill/>
          <a:ln/>
        </p:spPr>
        <p:txBody>
          <a:bodyPr wrap="square" lIns="0" tIns="0" rIns="0" bIns="0" rtlCol="0" anchor="t"/>
          <a:lstStyle/>
          <a:p>
            <a:pPr marL="0" indent="0" algn="r">
              <a:lnSpc>
                <a:spcPct val="100000"/>
              </a:lnSpc>
              <a:buNone/>
            </a:pPr>
            <a:r>
              <a:rPr lang="en-US" sz="620" dirty="0">
                <a:solidFill>
                  <a:srgbClr val="3C3C3C"/>
                </a:solidFill>
                <a:latin typeface="Calibri" pitchFamily="34" charset="0"/>
                <a:ea typeface="Calibri" pitchFamily="34" charset="-122"/>
                <a:cs typeface="Calibri" pitchFamily="34" charset="-120"/>
              </a:rPr>
              <a:t>Mastery, Autonomy, Self-motivation, Achievement​, Ambition</a:t>
            </a:r>
            <a:endParaRPr lang="en-US" sz="620" dirty="0"/>
          </a:p>
        </p:txBody>
      </p:sp>
      <p:sp>
        <p:nvSpPr>
          <p:cNvPr id="48" name="Text 45"/>
          <p:cNvSpPr txBox="1"/>
          <p:nvPr/>
        </p:nvSpPr>
        <p:spPr>
          <a:xfrm>
            <a:off x="9175496" y="6365812"/>
            <a:ext cx="1678305" cy="216700"/>
          </a:xfrm>
          <a:prstGeom prst="rect">
            <a:avLst/>
          </a:prstGeom>
          <a:noFill/>
          <a:ln/>
        </p:spPr>
        <p:txBody>
          <a:bodyPr wrap="square" lIns="0" tIns="0" rIns="0" bIns="0" rtlCol="0" anchor="t"/>
          <a:lstStyle/>
          <a:p>
            <a:pPr marL="0" indent="0" algn="l">
              <a:lnSpc>
                <a:spcPct val="100000"/>
              </a:lnSpc>
              <a:buNone/>
            </a:pPr>
            <a:r>
              <a:rPr lang="en-US" sz="880" i="1" dirty="0">
                <a:solidFill>
                  <a:srgbClr val="000000"/>
                </a:solidFill>
                <a:latin typeface="Calibri" pitchFamily="34" charset="0"/>
                <a:ea typeface="Calibri" pitchFamily="34" charset="-122"/>
                <a:cs typeface="Calibri" pitchFamily="34" charset="-120"/>
              </a:rPr>
              <a:t>Base: young people who work</a:t>
            </a:r>
            <a:endParaRPr lang="en-US" sz="880" dirty="0"/>
          </a:p>
        </p:txBody>
      </p:sp>
      <p:sp>
        <p:nvSpPr>
          <p:cNvPr id="49" name="Text 46"/>
          <p:cNvSpPr txBox="1"/>
          <p:nvPr/>
        </p:nvSpPr>
        <p:spPr>
          <a:xfrm>
            <a:off x="10826750" y="6365156"/>
            <a:ext cx="13200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50" name="Text 47"/>
          <p:cNvSpPr txBox="1"/>
          <p:nvPr/>
        </p:nvSpPr>
        <p:spPr>
          <a:xfrm>
            <a:off x="639826" y="6419263"/>
            <a:ext cx="1177417"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Efficiency, Precision, Obedience, Order and Routine</a:t>
            </a:r>
            <a:endParaRPr lang="en-US" sz="621" dirty="0"/>
          </a:p>
        </p:txBody>
      </p:sp>
      <p:sp>
        <p:nvSpPr>
          <p:cNvPr id="51" name="Text 48"/>
          <p:cNvSpPr txBox="1"/>
          <p:nvPr/>
        </p:nvSpPr>
        <p:spPr>
          <a:xfrm>
            <a:off x="3370326" y="6419263"/>
            <a:ext cx="944118" cy="345437"/>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Accountability is defined by the process and is clear</a:t>
            </a:r>
            <a:endParaRPr lang="en-US" sz="621" dirty="0"/>
          </a:p>
        </p:txBody>
      </p:sp>
      <p:sp>
        <p:nvSpPr>
          <p:cNvPr id="52" name="Text 49"/>
          <p:cNvSpPr txBox="1"/>
          <p:nvPr/>
        </p:nvSpPr>
        <p:spPr>
          <a:xfrm>
            <a:off x="4677791" y="6422755"/>
            <a:ext cx="1245235" cy="344186"/>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Individuals are accountable; basically, everyone for themselves</a:t>
            </a:r>
            <a:endParaRPr lang="en-US" sz="619" dirty="0"/>
          </a:p>
        </p:txBody>
      </p:sp>
      <p:sp>
        <p:nvSpPr>
          <p:cNvPr id="53" name="Text 50"/>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30 / Corporate Culture</a:t>
            </a:r>
            <a:endParaRPr lang="en-US" sz="1128"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home/claude/deck/bg_clean/pg-31.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rot="16200000">
            <a:off x="-60579" y="2258314"/>
            <a:ext cx="753237"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STUDENT</a:t>
            </a:r>
            <a:endParaRPr lang="en-US" sz="1005" dirty="0"/>
          </a:p>
        </p:txBody>
      </p:sp>
      <p:sp>
        <p:nvSpPr>
          <p:cNvPr id="4" name="Text 1"/>
          <p:cNvSpPr txBox="1"/>
          <p:nvPr/>
        </p:nvSpPr>
        <p:spPr>
          <a:xfrm rot="16200000">
            <a:off x="-180658" y="5318951"/>
            <a:ext cx="981964"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NON-STUDENT</a:t>
            </a:r>
            <a:endParaRPr lang="en-US" sz="1005" dirty="0"/>
          </a:p>
        </p:txBody>
      </p:sp>
      <p:sp>
        <p:nvSpPr>
          <p:cNvPr id="5" name="Text 2"/>
          <p:cNvSpPr txBox="1"/>
          <p:nvPr/>
        </p:nvSpPr>
        <p:spPr>
          <a:xfrm>
            <a:off x="3249676" y="50724"/>
            <a:ext cx="8482457"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in detail III</a:t>
            </a:r>
            <a:endParaRPr lang="en-US" sz="3980" dirty="0"/>
          </a:p>
        </p:txBody>
      </p:sp>
      <p:sp>
        <p:nvSpPr>
          <p:cNvPr id="6" name="Text 3"/>
          <p:cNvSpPr txBox="1"/>
          <p:nvPr/>
        </p:nvSpPr>
        <p:spPr>
          <a:xfrm>
            <a:off x="7118985" y="745216"/>
            <a:ext cx="11971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WORKPLACE</a:t>
            </a:r>
            <a:endParaRPr lang="en-US" sz="1128" dirty="0"/>
          </a:p>
        </p:txBody>
      </p:sp>
      <p:sp>
        <p:nvSpPr>
          <p:cNvPr id="7" name="Text 4"/>
          <p:cNvSpPr txBox="1"/>
          <p:nvPr/>
        </p:nvSpPr>
        <p:spPr>
          <a:xfrm>
            <a:off x="4252976" y="750042"/>
            <a:ext cx="143852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PHYSICAL TRAITS</a:t>
            </a:r>
            <a:endParaRPr lang="en-US" sz="1128" dirty="0"/>
          </a:p>
        </p:txBody>
      </p:sp>
      <p:sp>
        <p:nvSpPr>
          <p:cNvPr id="8" name="Text 5"/>
          <p:cNvSpPr txBox="1"/>
          <p:nvPr/>
        </p:nvSpPr>
        <p:spPr>
          <a:xfrm>
            <a:off x="1425194" y="752963"/>
            <a:ext cx="1686560"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MYTHS AND STORIES</a:t>
            </a:r>
            <a:endParaRPr lang="en-US" sz="1128" dirty="0"/>
          </a:p>
        </p:txBody>
      </p:sp>
      <p:sp>
        <p:nvSpPr>
          <p:cNvPr id="9" name="Text 6"/>
          <p:cNvSpPr txBox="1"/>
          <p:nvPr/>
        </p:nvSpPr>
        <p:spPr>
          <a:xfrm>
            <a:off x="7896479" y="1052433"/>
            <a:ext cx="852043"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An informal, functional layout</a:t>
            </a:r>
            <a:endParaRPr lang="en-US" sz="619" dirty="0"/>
          </a:p>
        </p:txBody>
      </p:sp>
      <p:sp>
        <p:nvSpPr>
          <p:cNvPr id="10" name="Text 7"/>
          <p:cNvSpPr txBox="1"/>
          <p:nvPr/>
        </p:nvSpPr>
        <p:spPr>
          <a:xfrm>
            <a:off x="6217285" y="1060973"/>
            <a:ext cx="1257173" cy="153295"/>
          </a:xfrm>
          <a:prstGeom prst="rect">
            <a:avLst/>
          </a:prstGeom>
          <a:noFill/>
          <a:ln/>
        </p:spPr>
        <p:txBody>
          <a:bodyPr wrap="square" lIns="0" tIns="0" rIns="0" bIns="0" rtlCol="0" anchor="t"/>
          <a:lstStyle/>
          <a:p>
            <a:pPr marL="0" indent="0" algn="l">
              <a:lnSpc>
                <a:spcPct val="100000"/>
              </a:lnSpc>
              <a:buNone/>
            </a:pPr>
            <a:r>
              <a:rPr lang="en-US" sz="622" dirty="0">
                <a:solidFill>
                  <a:srgbClr val="3C3C3C"/>
                </a:solidFill>
                <a:latin typeface="Calibri" pitchFamily="34" charset="0"/>
                <a:ea typeface="Calibri" pitchFamily="34" charset="-122"/>
                <a:cs typeface="Calibri" pitchFamily="34" charset="-120"/>
              </a:rPr>
              <a:t>A homely atmosphere, cosiness</a:t>
            </a:r>
            <a:endParaRPr lang="en-US" sz="622" dirty="0"/>
          </a:p>
        </p:txBody>
      </p:sp>
      <p:sp>
        <p:nvSpPr>
          <p:cNvPr id="11" name="Text 8"/>
          <p:cNvSpPr txBox="1"/>
          <p:nvPr/>
        </p:nvSpPr>
        <p:spPr>
          <a:xfrm>
            <a:off x="1990725" y="1071864"/>
            <a:ext cx="1187069"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Product or service successes on the market, top projects​</a:t>
            </a:r>
            <a:endParaRPr lang="en-US" sz="619" dirty="0"/>
          </a:p>
        </p:txBody>
      </p:sp>
      <p:sp>
        <p:nvSpPr>
          <p:cNvPr id="12" name="Text 9"/>
          <p:cNvSpPr txBox="1"/>
          <p:nvPr/>
        </p:nvSpPr>
        <p:spPr>
          <a:xfrm>
            <a:off x="4729480" y="1071864"/>
            <a:ext cx="1216787" cy="4845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fully informal dress code, frequent work-from-home, leadership works alongside people and hosts joint parties</a:t>
            </a:r>
            <a:endParaRPr lang="en-US" sz="619" dirty="0"/>
          </a:p>
        </p:txBody>
      </p:sp>
      <p:sp>
        <p:nvSpPr>
          <p:cNvPr id="13" name="Text 10"/>
          <p:cNvSpPr txBox="1"/>
          <p:nvPr/>
        </p:nvSpPr>
        <p:spPr>
          <a:xfrm>
            <a:off x="600710" y="1080437"/>
            <a:ext cx="1127760" cy="370411"/>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Founders, decency and respect, overcoming internal problems</a:t>
            </a:r>
            <a:endParaRPr lang="en-US" sz="621" dirty="0"/>
          </a:p>
        </p:txBody>
      </p:sp>
      <p:sp>
        <p:nvSpPr>
          <p:cNvPr id="14" name="Text 11"/>
          <p:cNvSpPr txBox="1"/>
          <p:nvPr/>
        </p:nvSpPr>
        <p:spPr>
          <a:xfrm>
            <a:off x="3369310" y="1080437"/>
            <a:ext cx="1201166" cy="4849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 more relaxed dress code, open-plan space for staff, plenty of meeting rooms</a:t>
            </a:r>
            <a:endParaRPr lang="en-US" sz="621" dirty="0"/>
          </a:p>
        </p:txBody>
      </p:sp>
      <p:sp>
        <p:nvSpPr>
          <p:cNvPr id="15" name="Text 12"/>
          <p:cNvSpPr txBox="1"/>
          <p:nvPr/>
        </p:nvSpPr>
        <p:spPr>
          <a:xfrm>
            <a:off x="8829294" y="1482916"/>
            <a:ext cx="3234817" cy="1589595"/>
          </a:xfrm>
          <a:prstGeom prst="rect">
            <a:avLst/>
          </a:prstGeom>
          <a:noFill/>
          <a:ln/>
        </p:spPr>
        <p:txBody>
          <a:bodyPr wrap="square" lIns="0" tIns="0" rIns="0" bIns="0" rtlCol="0" anchor="t"/>
          <a:lstStyle/>
          <a:p>
            <a:pPr marL="0" indent="0" algn="l">
              <a:lnSpc>
                <a:spcPct val="100000"/>
              </a:lnSpc>
              <a:buNone/>
            </a:pPr>
            <a:r>
              <a:rPr lang="en-US" sz="902" dirty="0">
                <a:solidFill>
                  <a:srgbClr val="595959"/>
                </a:solidFill>
                <a:latin typeface="Calibri" pitchFamily="34" charset="0"/>
                <a:ea typeface="Calibri" pitchFamily="34" charset="-122"/>
                <a:cs typeface="Calibri" pitchFamily="34" charset="-120"/>
              </a:rPr>
              <a:t>Both groups rate the current and preferred corporate culture similarly. Students are more open to an innovative culture, particularly regarding informal dress, the work environment, and celebrating top projects on the market. Non-students prefer a more relaxed dress code and open-plan space even more, but they also place greater emphasis on loyalty to the company (hierarchical culture).</a:t>
            </a:r>
            <a:endParaRPr lang="en-US" sz="902" dirty="0"/>
          </a:p>
        </p:txBody>
      </p:sp>
      <p:sp>
        <p:nvSpPr>
          <p:cNvPr id="16" name="Text 13"/>
          <p:cNvSpPr txBox="1"/>
          <p:nvPr/>
        </p:nvSpPr>
        <p:spPr>
          <a:xfrm>
            <a:off x="2008251" y="3227689"/>
            <a:ext cx="1161669" cy="3702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Celebrating our top performers, achieving the dream, beating the competition​</a:t>
            </a:r>
            <a:endParaRPr lang="en-US" sz="619" dirty="0"/>
          </a:p>
        </p:txBody>
      </p:sp>
      <p:sp>
        <p:nvSpPr>
          <p:cNvPr id="17" name="Text 14"/>
          <p:cNvSpPr txBox="1"/>
          <p:nvPr/>
        </p:nvSpPr>
        <p:spPr>
          <a:xfrm>
            <a:off x="607060" y="3234103"/>
            <a:ext cx="1029081" cy="44165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Being aligned with the company, faithful service to the company, long-tenured employees</a:t>
            </a:r>
            <a:endParaRPr lang="en-US" sz="621" dirty="0"/>
          </a:p>
        </p:txBody>
      </p:sp>
      <p:sp>
        <p:nvSpPr>
          <p:cNvPr id="18" name="Text 15"/>
          <p:cNvSpPr txBox="1"/>
          <p:nvPr/>
        </p:nvSpPr>
        <p:spPr>
          <a:xfrm>
            <a:off x="3375914" y="3234103"/>
            <a:ext cx="1236853" cy="370411"/>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 prescribed formal dress code. Top management is separated from the rest of the company.​</a:t>
            </a:r>
            <a:endParaRPr lang="en-US" sz="621" dirty="0"/>
          </a:p>
        </p:txBody>
      </p:sp>
      <p:sp>
        <p:nvSpPr>
          <p:cNvPr id="19" name="Text 16"/>
          <p:cNvSpPr txBox="1"/>
          <p:nvPr/>
        </p:nvSpPr>
        <p:spPr>
          <a:xfrm>
            <a:off x="4651629" y="3237595"/>
            <a:ext cx="1283462" cy="36996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Whoever performs gets perks and better benefits; an informal but professional dress code</a:t>
            </a:r>
            <a:endParaRPr lang="en-US" sz="619" dirty="0"/>
          </a:p>
        </p:txBody>
      </p:sp>
      <p:sp>
        <p:nvSpPr>
          <p:cNvPr id="20" name="Text 17"/>
          <p:cNvSpPr txBox="1"/>
          <p:nvPr/>
        </p:nvSpPr>
        <p:spPr>
          <a:xfrm>
            <a:off x="7712456" y="3330559"/>
            <a:ext cx="1027176"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professional environment, a buzzing organism</a:t>
            </a:r>
            <a:endParaRPr lang="en-US" sz="619" dirty="0"/>
          </a:p>
        </p:txBody>
      </p:sp>
      <p:sp>
        <p:nvSpPr>
          <p:cNvPr id="21" name="Text 18"/>
          <p:cNvSpPr txBox="1"/>
          <p:nvPr/>
        </p:nvSpPr>
        <p:spPr>
          <a:xfrm>
            <a:off x="6185535" y="3337290"/>
            <a:ext cx="1038098" cy="248317"/>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Neutral, formal, drab to some</a:t>
            </a:r>
            <a:endParaRPr lang="en-US" sz="619" dirty="0"/>
          </a:p>
        </p:txBody>
      </p:sp>
      <p:sp>
        <p:nvSpPr>
          <p:cNvPr id="22" name="Text 19"/>
          <p:cNvSpPr txBox="1"/>
          <p:nvPr/>
        </p:nvSpPr>
        <p:spPr>
          <a:xfrm>
            <a:off x="7113270" y="3808202"/>
            <a:ext cx="11971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WORKPLACE</a:t>
            </a:r>
            <a:endParaRPr lang="en-US" sz="1128" dirty="0"/>
          </a:p>
        </p:txBody>
      </p:sp>
      <p:sp>
        <p:nvSpPr>
          <p:cNvPr id="23" name="Text 20"/>
          <p:cNvSpPr txBox="1"/>
          <p:nvPr/>
        </p:nvSpPr>
        <p:spPr>
          <a:xfrm>
            <a:off x="4247134" y="3813028"/>
            <a:ext cx="143852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PHYSICAL TRAITS</a:t>
            </a:r>
            <a:endParaRPr lang="en-US" sz="1128" dirty="0"/>
          </a:p>
        </p:txBody>
      </p:sp>
      <p:sp>
        <p:nvSpPr>
          <p:cNvPr id="24" name="Text 21"/>
          <p:cNvSpPr txBox="1"/>
          <p:nvPr/>
        </p:nvSpPr>
        <p:spPr>
          <a:xfrm>
            <a:off x="1419479" y="3816540"/>
            <a:ext cx="1686052" cy="277178"/>
          </a:xfrm>
          <a:prstGeom prst="rect">
            <a:avLst/>
          </a:prstGeom>
          <a:noFill/>
          <a:ln/>
        </p:spPr>
        <p:txBody>
          <a:bodyPr wrap="square" lIns="0" tIns="0" rIns="0" bIns="0" rtlCol="0" anchor="t"/>
          <a:lstStyle/>
          <a:p>
            <a:pPr marL="0" indent="0" algn="l">
              <a:lnSpc>
                <a:spcPct val="100000"/>
              </a:lnSpc>
              <a:buNone/>
            </a:pPr>
            <a:r>
              <a:rPr lang="en-US" sz="1125" dirty="0">
                <a:solidFill>
                  <a:srgbClr val="FFFFFF"/>
                </a:solidFill>
                <a:latin typeface="Calibri" pitchFamily="34" charset="0"/>
                <a:ea typeface="Calibri" pitchFamily="34" charset="-122"/>
                <a:cs typeface="Calibri" pitchFamily="34" charset="-120"/>
              </a:rPr>
              <a:t>MYTHS AND STORIES</a:t>
            </a:r>
            <a:endParaRPr lang="en-US" sz="1125" dirty="0"/>
          </a:p>
        </p:txBody>
      </p:sp>
      <p:sp>
        <p:nvSpPr>
          <p:cNvPr id="25" name="Text 22"/>
          <p:cNvSpPr txBox="1"/>
          <p:nvPr/>
        </p:nvSpPr>
        <p:spPr>
          <a:xfrm>
            <a:off x="9858375" y="3909569"/>
            <a:ext cx="434975"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Clan culture</a:t>
            </a:r>
            <a:endParaRPr lang="en-US" sz="677" dirty="0"/>
          </a:p>
        </p:txBody>
      </p:sp>
      <p:sp>
        <p:nvSpPr>
          <p:cNvPr id="26" name="Text 23"/>
          <p:cNvSpPr txBox="1"/>
          <p:nvPr/>
        </p:nvSpPr>
        <p:spPr>
          <a:xfrm>
            <a:off x="10389489" y="3909569"/>
            <a:ext cx="529717"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Innovative culture</a:t>
            </a:r>
            <a:endParaRPr lang="en-US" sz="677" dirty="0"/>
          </a:p>
        </p:txBody>
      </p:sp>
      <p:sp>
        <p:nvSpPr>
          <p:cNvPr id="27" name="Text 24"/>
          <p:cNvSpPr txBox="1"/>
          <p:nvPr/>
        </p:nvSpPr>
        <p:spPr>
          <a:xfrm>
            <a:off x="11028680" y="3909569"/>
            <a:ext cx="406146"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Market culture</a:t>
            </a:r>
            <a:endParaRPr lang="en-US" sz="677" dirty="0"/>
          </a:p>
        </p:txBody>
      </p:sp>
      <p:sp>
        <p:nvSpPr>
          <p:cNvPr id="28" name="Text 25"/>
          <p:cNvSpPr txBox="1"/>
          <p:nvPr/>
        </p:nvSpPr>
        <p:spPr>
          <a:xfrm>
            <a:off x="11532870" y="3909569"/>
            <a:ext cx="543560" cy="276732"/>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Hierarchical culture</a:t>
            </a:r>
            <a:endParaRPr lang="en-US" sz="677" dirty="0"/>
          </a:p>
        </p:txBody>
      </p:sp>
      <p:sp>
        <p:nvSpPr>
          <p:cNvPr id="29" name="Text 26"/>
          <p:cNvSpPr txBox="1"/>
          <p:nvPr/>
        </p:nvSpPr>
        <p:spPr>
          <a:xfrm>
            <a:off x="7890891" y="4115419"/>
            <a:ext cx="851916"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An informal, functional layout</a:t>
            </a:r>
            <a:endParaRPr lang="en-US" sz="619" dirty="0"/>
          </a:p>
        </p:txBody>
      </p:sp>
      <p:sp>
        <p:nvSpPr>
          <p:cNvPr id="30" name="Text 27"/>
          <p:cNvSpPr txBox="1"/>
          <p:nvPr/>
        </p:nvSpPr>
        <p:spPr>
          <a:xfrm>
            <a:off x="6211570" y="4123959"/>
            <a:ext cx="1257173" cy="153295"/>
          </a:xfrm>
          <a:prstGeom prst="rect">
            <a:avLst/>
          </a:prstGeom>
          <a:noFill/>
          <a:ln/>
        </p:spPr>
        <p:txBody>
          <a:bodyPr wrap="square" lIns="0" tIns="0" rIns="0" bIns="0" rtlCol="0" anchor="t"/>
          <a:lstStyle/>
          <a:p>
            <a:pPr marL="0" indent="0" algn="l">
              <a:lnSpc>
                <a:spcPct val="100000"/>
              </a:lnSpc>
              <a:buNone/>
            </a:pPr>
            <a:r>
              <a:rPr lang="en-US" sz="622" dirty="0">
                <a:solidFill>
                  <a:srgbClr val="3C3C3C"/>
                </a:solidFill>
                <a:latin typeface="Calibri" pitchFamily="34" charset="0"/>
                <a:ea typeface="Calibri" pitchFamily="34" charset="-122"/>
                <a:cs typeface="Calibri" pitchFamily="34" charset="-120"/>
              </a:rPr>
              <a:t>A homely atmosphere, cosiness</a:t>
            </a:r>
            <a:endParaRPr lang="en-US" sz="622" dirty="0"/>
          </a:p>
        </p:txBody>
      </p:sp>
      <p:sp>
        <p:nvSpPr>
          <p:cNvPr id="31" name="Text 28"/>
          <p:cNvSpPr txBox="1"/>
          <p:nvPr/>
        </p:nvSpPr>
        <p:spPr>
          <a:xfrm>
            <a:off x="1985391" y="4134723"/>
            <a:ext cx="1186688"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Product or service successes on the market, top projects​</a:t>
            </a:r>
            <a:endParaRPr lang="en-US" sz="619" dirty="0"/>
          </a:p>
        </p:txBody>
      </p:sp>
      <p:sp>
        <p:nvSpPr>
          <p:cNvPr id="32" name="Text 29"/>
          <p:cNvSpPr txBox="1"/>
          <p:nvPr/>
        </p:nvSpPr>
        <p:spPr>
          <a:xfrm>
            <a:off x="4723765" y="4134723"/>
            <a:ext cx="1218565" cy="484648"/>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fully informal dress code, frequent work-from-home, leadership works alongside people and hosts joint parties</a:t>
            </a:r>
            <a:endParaRPr lang="en-US" sz="619" dirty="0"/>
          </a:p>
        </p:txBody>
      </p:sp>
      <p:sp>
        <p:nvSpPr>
          <p:cNvPr id="33" name="Text 30"/>
          <p:cNvSpPr txBox="1"/>
          <p:nvPr/>
        </p:nvSpPr>
        <p:spPr>
          <a:xfrm>
            <a:off x="594995" y="4143423"/>
            <a:ext cx="1127760" cy="370411"/>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Founders, decency and respect, overcoming internal problems</a:t>
            </a:r>
            <a:endParaRPr lang="en-US" sz="621" dirty="0"/>
          </a:p>
        </p:txBody>
      </p:sp>
      <p:sp>
        <p:nvSpPr>
          <p:cNvPr id="34" name="Text 31"/>
          <p:cNvSpPr txBox="1"/>
          <p:nvPr/>
        </p:nvSpPr>
        <p:spPr>
          <a:xfrm>
            <a:off x="3363595" y="4143423"/>
            <a:ext cx="1201293" cy="484838"/>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 more relaxed dress code, open-plan space for staff, plenty of meeting rooms</a:t>
            </a:r>
            <a:endParaRPr lang="en-US" sz="621" dirty="0"/>
          </a:p>
        </p:txBody>
      </p:sp>
      <p:sp>
        <p:nvSpPr>
          <p:cNvPr id="35" name="Text 32"/>
          <p:cNvSpPr txBox="1"/>
          <p:nvPr/>
        </p:nvSpPr>
        <p:spPr>
          <a:xfrm>
            <a:off x="8875395" y="4336035"/>
            <a:ext cx="895604" cy="166861"/>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MYTHS AND STORIES</a:t>
            </a:r>
            <a:endParaRPr lang="en-US" sz="677" dirty="0"/>
          </a:p>
        </p:txBody>
      </p:sp>
      <p:sp>
        <p:nvSpPr>
          <p:cNvPr id="36" name="Text 33"/>
          <p:cNvSpPr txBox="1"/>
          <p:nvPr/>
        </p:nvSpPr>
        <p:spPr>
          <a:xfrm>
            <a:off x="8875395" y="4541979"/>
            <a:ext cx="895223" cy="200894"/>
          </a:xfrm>
          <a:prstGeom prst="rect">
            <a:avLst/>
          </a:prstGeom>
          <a:noFill/>
          <a:ln/>
        </p:spPr>
        <p:txBody>
          <a:bodyPr wrap="square" lIns="0" tIns="0" rIns="0" bIns="0" rtlCol="0" anchor="t"/>
          <a:lstStyle/>
          <a:p>
            <a:pPr marL="0" indent="0" algn="l">
              <a:lnSpc>
                <a:spcPct val="100000"/>
              </a:lnSpc>
              <a:buNone/>
            </a:pPr>
            <a:r>
              <a:rPr lang="en-US" sz="815" dirty="0">
                <a:solidFill>
                  <a:srgbClr val="3B3838"/>
                </a:solidFill>
                <a:latin typeface="Calibri" pitchFamily="34" charset="0"/>
                <a:ea typeface="Calibri" pitchFamily="34" charset="-122"/>
                <a:cs typeface="Calibri" pitchFamily="34" charset="-120"/>
              </a:rPr>
              <a:t>PHYSICAL TRAITS</a:t>
            </a:r>
            <a:endParaRPr lang="en-US" sz="815" dirty="0"/>
          </a:p>
        </p:txBody>
      </p:sp>
      <p:sp>
        <p:nvSpPr>
          <p:cNvPr id="37" name="Text 34"/>
          <p:cNvSpPr txBox="1"/>
          <p:nvPr/>
        </p:nvSpPr>
        <p:spPr>
          <a:xfrm>
            <a:off x="8875395" y="4749462"/>
            <a:ext cx="885063"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WORKPLACE</a:t>
            </a:r>
            <a:endParaRPr lang="en-US" sz="903" dirty="0"/>
          </a:p>
        </p:txBody>
      </p:sp>
      <p:sp>
        <p:nvSpPr>
          <p:cNvPr id="38" name="Text 35"/>
          <p:cNvSpPr txBox="1"/>
          <p:nvPr/>
        </p:nvSpPr>
        <p:spPr>
          <a:xfrm>
            <a:off x="8875395" y="4965574"/>
            <a:ext cx="895604" cy="166861"/>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MYTHS AND STORIES</a:t>
            </a:r>
            <a:endParaRPr lang="en-US" sz="677" dirty="0"/>
          </a:p>
        </p:txBody>
      </p:sp>
      <p:sp>
        <p:nvSpPr>
          <p:cNvPr id="39" name="Text 36"/>
          <p:cNvSpPr txBox="1"/>
          <p:nvPr/>
        </p:nvSpPr>
        <p:spPr>
          <a:xfrm>
            <a:off x="8875395" y="5171909"/>
            <a:ext cx="894842" cy="200809"/>
          </a:xfrm>
          <a:prstGeom prst="rect">
            <a:avLst/>
          </a:prstGeom>
          <a:noFill/>
          <a:ln/>
        </p:spPr>
        <p:txBody>
          <a:bodyPr wrap="square" lIns="0" tIns="0" rIns="0" bIns="0" rtlCol="0" anchor="t"/>
          <a:lstStyle/>
          <a:p>
            <a:pPr marL="0" indent="0" algn="l">
              <a:lnSpc>
                <a:spcPct val="100000"/>
              </a:lnSpc>
              <a:buNone/>
            </a:pPr>
            <a:r>
              <a:rPr lang="en-US" sz="815" dirty="0">
                <a:solidFill>
                  <a:srgbClr val="3B3838"/>
                </a:solidFill>
                <a:latin typeface="Calibri" pitchFamily="34" charset="0"/>
                <a:ea typeface="Calibri" pitchFamily="34" charset="-122"/>
                <a:cs typeface="Calibri" pitchFamily="34" charset="-120"/>
              </a:rPr>
              <a:t>PHYSICAL TRAITS</a:t>
            </a:r>
            <a:endParaRPr lang="en-US" sz="815" dirty="0"/>
          </a:p>
        </p:txBody>
      </p:sp>
      <p:sp>
        <p:nvSpPr>
          <p:cNvPr id="40" name="Text 37"/>
          <p:cNvSpPr txBox="1"/>
          <p:nvPr/>
        </p:nvSpPr>
        <p:spPr>
          <a:xfrm>
            <a:off x="8875395" y="5379339"/>
            <a:ext cx="884809" cy="221742"/>
          </a:xfrm>
          <a:prstGeom prst="rect">
            <a:avLst/>
          </a:prstGeom>
          <a:noFill/>
          <a:ln/>
        </p:spPr>
        <p:txBody>
          <a:bodyPr wrap="square" lIns="0" tIns="0" rIns="0" bIns="0" rtlCol="0" anchor="t"/>
          <a:lstStyle/>
          <a:p>
            <a:pPr marL="0" indent="0" algn="l">
              <a:lnSpc>
                <a:spcPct val="100000"/>
              </a:lnSpc>
              <a:buNone/>
            </a:pPr>
            <a:r>
              <a:rPr lang="en-US" sz="900" dirty="0">
                <a:solidFill>
                  <a:srgbClr val="3B3838"/>
                </a:solidFill>
                <a:latin typeface="Calibri" pitchFamily="34" charset="0"/>
                <a:ea typeface="Calibri" pitchFamily="34" charset="-122"/>
                <a:cs typeface="Calibri" pitchFamily="34" charset="-120"/>
              </a:rPr>
              <a:t>WORKPLACE</a:t>
            </a:r>
            <a:endParaRPr lang="en-US" sz="900" dirty="0"/>
          </a:p>
        </p:txBody>
      </p:sp>
      <p:sp>
        <p:nvSpPr>
          <p:cNvPr id="41" name="Text 38"/>
          <p:cNvSpPr txBox="1"/>
          <p:nvPr/>
        </p:nvSpPr>
        <p:spPr>
          <a:xfrm>
            <a:off x="9122410" y="5680337"/>
            <a:ext cx="1332357"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CURRENT CULTURE</a:t>
            </a:r>
            <a:endParaRPr lang="en-US" sz="977" dirty="0"/>
          </a:p>
        </p:txBody>
      </p:sp>
      <p:sp>
        <p:nvSpPr>
          <p:cNvPr id="42" name="Text 39"/>
          <p:cNvSpPr txBox="1"/>
          <p:nvPr/>
        </p:nvSpPr>
        <p:spPr>
          <a:xfrm>
            <a:off x="10645394" y="5680337"/>
            <a:ext cx="1395603"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PREFERRED CULTURE</a:t>
            </a:r>
            <a:endParaRPr lang="en-US" sz="977" dirty="0"/>
          </a:p>
        </p:txBody>
      </p:sp>
      <p:sp>
        <p:nvSpPr>
          <p:cNvPr id="43" name="Text 40"/>
          <p:cNvSpPr txBox="1"/>
          <p:nvPr/>
        </p:nvSpPr>
        <p:spPr>
          <a:xfrm>
            <a:off x="9672955" y="6006259"/>
            <a:ext cx="699389" cy="338614"/>
          </a:xfrm>
          <a:prstGeom prst="rect">
            <a:avLst/>
          </a:prstGeom>
          <a:noFill/>
          <a:ln/>
        </p:spPr>
        <p:txBody>
          <a:bodyPr wrap="square" lIns="0" tIns="0" rIns="0" bIns="0" rtlCol="0" anchor="t"/>
          <a:lstStyle/>
          <a:p>
            <a:pPr marL="0" indent="0" algn="ctr">
              <a:lnSpc>
                <a:spcPct val="100000"/>
              </a:lnSpc>
              <a:buNone/>
            </a:pPr>
            <a:r>
              <a:rPr lang="en-US" sz="844" dirty="0">
                <a:solidFill>
                  <a:srgbClr val="16A085"/>
                </a:solidFill>
                <a:latin typeface="Calibri" pitchFamily="34" charset="0"/>
                <a:ea typeface="Calibri" pitchFamily="34" charset="-122"/>
                <a:cs typeface="Calibri" pitchFamily="34" charset="-120"/>
              </a:rPr>
              <a:t>CURRENT CULTURE</a:t>
            </a:r>
            <a:endParaRPr lang="en-US" sz="844" dirty="0"/>
          </a:p>
        </p:txBody>
      </p:sp>
      <p:sp>
        <p:nvSpPr>
          <p:cNvPr id="44" name="Text 41"/>
          <p:cNvSpPr txBox="1"/>
          <p:nvPr/>
        </p:nvSpPr>
        <p:spPr>
          <a:xfrm>
            <a:off x="11068304" y="6006259"/>
            <a:ext cx="899795" cy="338614"/>
          </a:xfrm>
          <a:prstGeom prst="rect">
            <a:avLst/>
          </a:prstGeom>
          <a:noFill/>
          <a:ln/>
        </p:spPr>
        <p:txBody>
          <a:bodyPr wrap="square" lIns="0" tIns="0" rIns="0" bIns="0" rtlCol="0" anchor="t"/>
          <a:lstStyle/>
          <a:p>
            <a:pPr marL="0" indent="0" algn="ctr">
              <a:lnSpc>
                <a:spcPct val="100000"/>
              </a:lnSpc>
              <a:buNone/>
            </a:pPr>
            <a:r>
              <a:rPr lang="en-US" sz="844" dirty="0">
                <a:solidFill>
                  <a:srgbClr val="C0392B"/>
                </a:solidFill>
                <a:latin typeface="Calibri" pitchFamily="34" charset="0"/>
                <a:ea typeface="Calibri" pitchFamily="34" charset="-122"/>
                <a:cs typeface="Calibri" pitchFamily="34" charset="-120"/>
              </a:rPr>
              <a:t>PREFERRED CULTURE</a:t>
            </a:r>
            <a:endParaRPr lang="en-US" sz="844" dirty="0"/>
          </a:p>
        </p:txBody>
      </p:sp>
      <p:sp>
        <p:nvSpPr>
          <p:cNvPr id="45" name="Text 42"/>
          <p:cNvSpPr txBox="1"/>
          <p:nvPr/>
        </p:nvSpPr>
        <p:spPr>
          <a:xfrm>
            <a:off x="2002790" y="6290379"/>
            <a:ext cx="1156716" cy="370390"/>
          </a:xfrm>
          <a:prstGeom prst="rect">
            <a:avLst/>
          </a:prstGeom>
          <a:noFill/>
          <a:ln/>
        </p:spPr>
        <p:txBody>
          <a:bodyPr wrap="square" lIns="0" tIns="0" rIns="0" bIns="0" rtlCol="0" anchor="t"/>
          <a:lstStyle/>
          <a:p>
            <a:pPr marL="0" indent="0" algn="r">
              <a:lnSpc>
                <a:spcPct val="100000"/>
              </a:lnSpc>
              <a:buNone/>
            </a:pPr>
            <a:r>
              <a:rPr lang="en-US" sz="620" dirty="0">
                <a:solidFill>
                  <a:srgbClr val="3C3C3C"/>
                </a:solidFill>
                <a:latin typeface="Calibri" pitchFamily="34" charset="0"/>
                <a:ea typeface="Calibri" pitchFamily="34" charset="-122"/>
                <a:cs typeface="Calibri" pitchFamily="34" charset="-120"/>
              </a:rPr>
              <a:t>Celebrating our top performers, achieving the dream, beating the competition​</a:t>
            </a:r>
            <a:endParaRPr lang="en-US" sz="620" dirty="0"/>
          </a:p>
        </p:txBody>
      </p:sp>
      <p:sp>
        <p:nvSpPr>
          <p:cNvPr id="46" name="Text 43"/>
          <p:cNvSpPr txBox="1"/>
          <p:nvPr/>
        </p:nvSpPr>
        <p:spPr>
          <a:xfrm>
            <a:off x="601726" y="6297660"/>
            <a:ext cx="996569" cy="344186"/>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Being aligned with the company, faithful service to the company,</a:t>
            </a:r>
            <a:endParaRPr lang="en-US" sz="619" dirty="0"/>
          </a:p>
        </p:txBody>
      </p:sp>
      <p:sp>
        <p:nvSpPr>
          <p:cNvPr id="47" name="Text 44"/>
          <p:cNvSpPr txBox="1"/>
          <p:nvPr/>
        </p:nvSpPr>
        <p:spPr>
          <a:xfrm>
            <a:off x="3370326" y="6297660"/>
            <a:ext cx="1237361" cy="369967"/>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A prescribed formal dress code. Top management is separated from the rest of the company.​</a:t>
            </a:r>
            <a:endParaRPr lang="en-US" sz="619" dirty="0"/>
          </a:p>
        </p:txBody>
      </p:sp>
      <p:sp>
        <p:nvSpPr>
          <p:cNvPr id="48" name="Text 45"/>
          <p:cNvSpPr txBox="1"/>
          <p:nvPr/>
        </p:nvSpPr>
        <p:spPr>
          <a:xfrm>
            <a:off x="4646041" y="6300137"/>
            <a:ext cx="1283462" cy="370411"/>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Whoever performs gets perks and better benefits; an informal but professional dress code</a:t>
            </a:r>
            <a:endParaRPr lang="en-US" sz="621" dirty="0"/>
          </a:p>
        </p:txBody>
      </p:sp>
      <p:sp>
        <p:nvSpPr>
          <p:cNvPr id="49" name="Text 46"/>
          <p:cNvSpPr txBox="1"/>
          <p:nvPr/>
        </p:nvSpPr>
        <p:spPr>
          <a:xfrm>
            <a:off x="9175496" y="6365812"/>
            <a:ext cx="1678305" cy="216700"/>
          </a:xfrm>
          <a:prstGeom prst="rect">
            <a:avLst/>
          </a:prstGeom>
          <a:noFill/>
          <a:ln/>
        </p:spPr>
        <p:txBody>
          <a:bodyPr wrap="square" lIns="0" tIns="0" rIns="0" bIns="0" rtlCol="0" anchor="t"/>
          <a:lstStyle/>
          <a:p>
            <a:pPr marL="0" indent="0" algn="l">
              <a:lnSpc>
                <a:spcPct val="100000"/>
              </a:lnSpc>
              <a:buNone/>
            </a:pPr>
            <a:r>
              <a:rPr lang="en-US" sz="880" i="1" dirty="0">
                <a:solidFill>
                  <a:srgbClr val="000000"/>
                </a:solidFill>
                <a:latin typeface="Calibri" pitchFamily="34" charset="0"/>
                <a:ea typeface="Calibri" pitchFamily="34" charset="-122"/>
                <a:cs typeface="Calibri" pitchFamily="34" charset="-120"/>
              </a:rPr>
              <a:t>Base: young people who work</a:t>
            </a:r>
            <a:endParaRPr lang="en-US" sz="880" dirty="0"/>
          </a:p>
        </p:txBody>
      </p:sp>
      <p:sp>
        <p:nvSpPr>
          <p:cNvPr id="50" name="Text 47"/>
          <p:cNvSpPr txBox="1"/>
          <p:nvPr/>
        </p:nvSpPr>
        <p:spPr>
          <a:xfrm>
            <a:off x="10826750" y="6365156"/>
            <a:ext cx="13200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51" name="Text 48"/>
          <p:cNvSpPr txBox="1"/>
          <p:nvPr/>
        </p:nvSpPr>
        <p:spPr>
          <a:xfrm>
            <a:off x="7706614" y="6393545"/>
            <a:ext cx="1027430"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professional environment, a buzzing organism</a:t>
            </a:r>
            <a:endParaRPr lang="en-US" sz="619" dirty="0"/>
          </a:p>
        </p:txBody>
      </p:sp>
      <p:sp>
        <p:nvSpPr>
          <p:cNvPr id="52" name="Text 49"/>
          <p:cNvSpPr txBox="1"/>
          <p:nvPr/>
        </p:nvSpPr>
        <p:spPr>
          <a:xfrm>
            <a:off x="6180201" y="6399853"/>
            <a:ext cx="1034796" cy="248919"/>
          </a:xfrm>
          <a:prstGeom prst="rect">
            <a:avLst/>
          </a:prstGeom>
          <a:noFill/>
          <a:ln/>
        </p:spPr>
        <p:txBody>
          <a:bodyPr wrap="square" lIns="0" tIns="0" rIns="0" bIns="0" rtlCol="0" anchor="t"/>
          <a:lstStyle/>
          <a:p>
            <a:pPr marL="0" indent="0" algn="l">
              <a:lnSpc>
                <a:spcPct val="100000"/>
              </a:lnSpc>
              <a:buNone/>
            </a:pPr>
            <a:r>
              <a:rPr lang="en-US" sz="620" dirty="0">
                <a:solidFill>
                  <a:srgbClr val="3C3C3C"/>
                </a:solidFill>
                <a:latin typeface="Calibri" pitchFamily="34" charset="0"/>
                <a:ea typeface="Calibri" pitchFamily="34" charset="-122"/>
                <a:cs typeface="Calibri" pitchFamily="34" charset="-120"/>
              </a:rPr>
              <a:t>Neutral, formal, drab to some</a:t>
            </a:r>
            <a:endParaRPr lang="en-US" sz="620" dirty="0"/>
          </a:p>
        </p:txBody>
      </p:sp>
      <p:sp>
        <p:nvSpPr>
          <p:cNvPr id="53" name="Text 50"/>
          <p:cNvSpPr txBox="1"/>
          <p:nvPr/>
        </p:nvSpPr>
        <p:spPr>
          <a:xfrm>
            <a:off x="639826" y="6539215"/>
            <a:ext cx="1200658" cy="339517"/>
          </a:xfrm>
          <a:prstGeom prst="rect">
            <a:avLst/>
          </a:prstGeom>
          <a:noFill/>
          <a:ln/>
        </p:spPr>
        <p:txBody>
          <a:bodyPr wrap="square" lIns="0" tIns="0" rIns="0" bIns="0" rtlCol="0" anchor="t"/>
          <a:lstStyle/>
          <a:p>
            <a:pPr marL="0" indent="0" algn="l">
              <a:lnSpc>
                <a:spcPct val="100000"/>
              </a:lnSpc>
              <a:buNone/>
            </a:pPr>
            <a:r>
              <a:rPr lang="en-US" sz="846" dirty="0">
                <a:solidFill>
                  <a:srgbClr val="595959"/>
                </a:solidFill>
                <a:latin typeface="Calibri" pitchFamily="34" charset="0"/>
                <a:ea typeface="Calibri" pitchFamily="34" charset="-122"/>
                <a:cs typeface="Calibri" pitchFamily="34" charset="-120"/>
              </a:rPr>
              <a:t>long-tenured employees</a:t>
            </a:r>
            <a:endParaRPr lang="en-US" sz="846" dirty="0"/>
          </a:p>
        </p:txBody>
      </p:sp>
      <p:sp>
        <p:nvSpPr>
          <p:cNvPr id="54" name="Text 5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31 / Corporate Culture</a:t>
            </a:r>
            <a:endParaRPr lang="en-US" sz="1128"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home/claude/deck/bg_clean/pg-32.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862201" y="1920072"/>
            <a:ext cx="8469630" cy="1627754"/>
          </a:xfrm>
          <a:prstGeom prst="rect">
            <a:avLst/>
          </a:prstGeom>
          <a:noFill/>
          <a:ln/>
        </p:spPr>
        <p:txBody>
          <a:bodyPr wrap="square" lIns="0" tIns="0" rIns="0" bIns="0" rtlCol="0" anchor="t"/>
          <a:lstStyle/>
          <a:p>
            <a:pPr marL="0" indent="0" algn="ctr">
              <a:lnSpc>
                <a:spcPct val="100000"/>
              </a:lnSpc>
              <a:buNone/>
            </a:pPr>
            <a:r>
              <a:rPr lang="en-US" sz="4056" dirty="0">
                <a:solidFill>
                  <a:srgbClr val="FFFFFF"/>
                </a:solidFill>
                <a:latin typeface="Calibri" pitchFamily="34" charset="0"/>
                <a:ea typeface="Calibri" pitchFamily="34" charset="-122"/>
                <a:cs typeface="Calibri" pitchFamily="34" charset="-120"/>
              </a:rPr>
              <a:t>Diagnosing Gen Z corporate culture: employed vs. not employed</a:t>
            </a:r>
            <a:endParaRPr lang="en-US" sz="4056" dirty="0"/>
          </a:p>
        </p:txBody>
      </p:sp>
      <p:sp>
        <p:nvSpPr>
          <p:cNvPr id="4" name="Text 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32 / Corporate Culture</a:t>
            </a:r>
            <a:endParaRPr lang="en-US" sz="1128"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home/claude/deck/bg_clean/pg-33.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1670304" y="70367"/>
            <a:ext cx="10015220" cy="807377"/>
          </a:xfrm>
          <a:prstGeom prst="rect">
            <a:avLst/>
          </a:prstGeom>
          <a:noFill/>
          <a:ln/>
        </p:spPr>
        <p:txBody>
          <a:bodyPr wrap="square" lIns="0" tIns="0" rIns="0" bIns="0" rtlCol="0" anchor="t"/>
          <a:lstStyle/>
          <a:p>
            <a:pPr marL="0" indent="0" algn="l">
              <a:lnSpc>
                <a:spcPct val="100000"/>
              </a:lnSpc>
              <a:buNone/>
            </a:pPr>
            <a:r>
              <a:rPr lang="en-US" sz="3277" dirty="0">
                <a:solidFill>
                  <a:srgbClr val="5C5F63"/>
                </a:solidFill>
                <a:latin typeface="Calibri" pitchFamily="34" charset="0"/>
                <a:ea typeface="Calibri" pitchFamily="34" charset="-122"/>
                <a:cs typeface="Calibri" pitchFamily="34" charset="-120"/>
              </a:rPr>
              <a:t>Gen Z: Corporate culture by employment status</a:t>
            </a:r>
            <a:endParaRPr lang="en-US" sz="3277" dirty="0"/>
          </a:p>
        </p:txBody>
      </p:sp>
      <p:sp>
        <p:nvSpPr>
          <p:cNvPr id="4" name="Text 1"/>
          <p:cNvSpPr txBox="1"/>
          <p:nvPr/>
        </p:nvSpPr>
        <p:spPr>
          <a:xfrm>
            <a:off x="9352026" y="972104"/>
            <a:ext cx="1788287" cy="443075"/>
          </a:xfrm>
          <a:prstGeom prst="rect">
            <a:avLst/>
          </a:prstGeom>
          <a:noFill/>
          <a:ln/>
        </p:spPr>
        <p:txBody>
          <a:bodyPr wrap="square" lIns="0" tIns="0" rIns="0" bIns="0" rtlCol="0" anchor="t"/>
          <a:lstStyle/>
          <a:p>
            <a:pPr marL="0" indent="0" algn="l">
              <a:lnSpc>
                <a:spcPct val="100000"/>
              </a:lnSpc>
              <a:buNone/>
            </a:pPr>
            <a:r>
              <a:rPr lang="en-US" sz="1798" dirty="0">
                <a:solidFill>
                  <a:srgbClr val="FFFFFF"/>
                </a:solidFill>
                <a:latin typeface="Calibri" pitchFamily="34" charset="0"/>
                <a:ea typeface="Calibri" pitchFamily="34" charset="-122"/>
                <a:cs typeface="Calibri" pitchFamily="34" charset="-120"/>
              </a:rPr>
              <a:t>NOT EMPLOYED</a:t>
            </a:r>
            <a:endParaRPr lang="en-US" sz="1798" dirty="0"/>
          </a:p>
        </p:txBody>
      </p:sp>
      <p:sp>
        <p:nvSpPr>
          <p:cNvPr id="5" name="Text 2"/>
          <p:cNvSpPr txBox="1"/>
          <p:nvPr/>
        </p:nvSpPr>
        <p:spPr>
          <a:xfrm>
            <a:off x="1758950" y="1036744"/>
            <a:ext cx="1685036" cy="444223"/>
          </a:xfrm>
          <a:prstGeom prst="rect">
            <a:avLst/>
          </a:prstGeom>
          <a:noFill/>
          <a:ln/>
        </p:spPr>
        <p:txBody>
          <a:bodyPr wrap="square" lIns="0" tIns="0" rIns="0" bIns="0" rtlCol="0" anchor="t"/>
          <a:lstStyle/>
          <a:p>
            <a:pPr marL="0" indent="0" algn="l">
              <a:lnSpc>
                <a:spcPct val="100000"/>
              </a:lnSpc>
              <a:buNone/>
            </a:pPr>
            <a:r>
              <a:rPr lang="en-US" sz="1803" dirty="0">
                <a:solidFill>
                  <a:srgbClr val="FFFFFF"/>
                </a:solidFill>
                <a:latin typeface="Calibri" pitchFamily="34" charset="0"/>
                <a:ea typeface="Calibri" pitchFamily="34" charset="-122"/>
                <a:cs typeface="Calibri" pitchFamily="34" charset="-120"/>
              </a:rPr>
              <a:t>EMPLOYED</a:t>
            </a:r>
            <a:endParaRPr lang="en-US" sz="1803" dirty="0"/>
          </a:p>
        </p:txBody>
      </p:sp>
      <p:sp>
        <p:nvSpPr>
          <p:cNvPr id="6" name="Text 3"/>
          <p:cNvSpPr txBox="1"/>
          <p:nvPr/>
        </p:nvSpPr>
        <p:spPr>
          <a:xfrm>
            <a:off x="10464800" y="1434262"/>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7" name="Text 4"/>
          <p:cNvSpPr txBox="1"/>
          <p:nvPr/>
        </p:nvSpPr>
        <p:spPr>
          <a:xfrm>
            <a:off x="8249920" y="1440795"/>
            <a:ext cx="1654048"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8" name="Text 5"/>
          <p:cNvSpPr txBox="1"/>
          <p:nvPr/>
        </p:nvSpPr>
        <p:spPr>
          <a:xfrm>
            <a:off x="2759329" y="1488872"/>
            <a:ext cx="1363726" cy="291851"/>
          </a:xfrm>
          <a:prstGeom prst="rect">
            <a:avLst/>
          </a:prstGeom>
          <a:noFill/>
          <a:ln/>
        </p:spPr>
        <p:txBody>
          <a:bodyPr wrap="square" lIns="0" tIns="0" rIns="0" bIns="0" rtlCol="0" anchor="t"/>
          <a:lstStyle/>
          <a:p>
            <a:pPr marL="0" indent="0" algn="l">
              <a:lnSpc>
                <a:spcPct val="100000"/>
              </a:lnSpc>
              <a:buNone/>
            </a:pPr>
            <a:r>
              <a:rPr lang="en-US" sz="1185" dirty="0">
                <a:solidFill>
                  <a:srgbClr val="3C3C3C"/>
                </a:solidFill>
                <a:latin typeface="Calibri" pitchFamily="34" charset="0"/>
                <a:ea typeface="Calibri" pitchFamily="34" charset="-122"/>
                <a:cs typeface="Calibri" pitchFamily="34" charset="-120"/>
              </a:rPr>
              <a:t>Innovative culture</a:t>
            </a:r>
            <a:endParaRPr lang="en-US" sz="1185" dirty="0"/>
          </a:p>
        </p:txBody>
      </p:sp>
      <p:sp>
        <p:nvSpPr>
          <p:cNvPr id="9" name="Text 6"/>
          <p:cNvSpPr txBox="1"/>
          <p:nvPr/>
        </p:nvSpPr>
        <p:spPr>
          <a:xfrm>
            <a:off x="544576" y="1495405"/>
            <a:ext cx="1652524" cy="351831"/>
          </a:xfrm>
          <a:prstGeom prst="rect">
            <a:avLst/>
          </a:prstGeom>
          <a:noFill/>
          <a:ln/>
        </p:spPr>
        <p:txBody>
          <a:bodyPr wrap="square" lIns="0" tIns="0" rIns="0" bIns="0" rtlCol="0" anchor="t"/>
          <a:lstStyle/>
          <a:p>
            <a:pPr marL="0" indent="0" algn="l">
              <a:lnSpc>
                <a:spcPct val="100000"/>
              </a:lnSpc>
              <a:buNone/>
            </a:pPr>
            <a:r>
              <a:rPr lang="en-US" sz="1428" dirty="0">
                <a:solidFill>
                  <a:srgbClr val="3C3C3C"/>
                </a:solidFill>
                <a:latin typeface="Calibri" pitchFamily="34" charset="0"/>
                <a:ea typeface="Calibri" pitchFamily="34" charset="-122"/>
                <a:cs typeface="Calibri" pitchFamily="34" charset="-120"/>
              </a:rPr>
              <a:t>Clan culture</a:t>
            </a:r>
            <a:endParaRPr lang="en-US" sz="1428" dirty="0"/>
          </a:p>
        </p:txBody>
      </p:sp>
      <p:sp>
        <p:nvSpPr>
          <p:cNvPr id="10" name="Text 7"/>
          <p:cNvSpPr txBox="1"/>
          <p:nvPr/>
        </p:nvSpPr>
        <p:spPr>
          <a:xfrm>
            <a:off x="4421505" y="2312988"/>
            <a:ext cx="3372612" cy="1077404"/>
          </a:xfrm>
          <a:prstGeom prst="rect">
            <a:avLst/>
          </a:prstGeom>
          <a:noFill/>
          <a:ln/>
        </p:spPr>
        <p:txBody>
          <a:bodyPr wrap="square" lIns="0" tIns="0" rIns="0" bIns="0" rtlCol="0" anchor="t"/>
          <a:lstStyle/>
          <a:p>
            <a:pPr marL="0" indent="0" algn="ctr">
              <a:lnSpc>
                <a:spcPct val="100000"/>
              </a:lnSpc>
              <a:buNone/>
            </a:pPr>
            <a:r>
              <a:rPr lang="en-US" sz="1352" dirty="0">
                <a:solidFill>
                  <a:srgbClr val="44546A"/>
                </a:solidFill>
                <a:latin typeface="Calibri" pitchFamily="34" charset="0"/>
                <a:ea typeface="Calibri" pitchFamily="34" charset="-122"/>
                <a:cs typeface="Calibri" pitchFamily="34" charset="-120"/>
              </a:rPr>
              <a:t>The preferred culture is similar among employed and non-employed young people. For both groups, clan culture is the most preferred option – among</a:t>
            </a:r>
            <a:endParaRPr lang="en-US" sz="1352" dirty="0"/>
          </a:p>
        </p:txBody>
      </p:sp>
      <p:sp>
        <p:nvSpPr>
          <p:cNvPr id="11" name="Text 8"/>
          <p:cNvSpPr txBox="1"/>
          <p:nvPr/>
        </p:nvSpPr>
        <p:spPr>
          <a:xfrm>
            <a:off x="4623181" y="3368938"/>
            <a:ext cx="3534029" cy="448620"/>
          </a:xfrm>
          <a:prstGeom prst="rect">
            <a:avLst/>
          </a:prstGeom>
          <a:noFill/>
          <a:ln/>
        </p:spPr>
        <p:txBody>
          <a:bodyPr wrap="square" lIns="0" tIns="0" rIns="0" bIns="0" rtlCol="0" anchor="t"/>
          <a:lstStyle/>
          <a:p>
            <a:pPr marL="0" indent="0" algn="l">
              <a:lnSpc>
                <a:spcPct val="100000"/>
              </a:lnSpc>
              <a:buNone/>
            </a:pPr>
            <a:r>
              <a:rPr lang="en-US" sz="1118" dirty="0">
                <a:solidFill>
                  <a:srgbClr val="A36AAD"/>
                </a:solidFill>
                <a:latin typeface="Calibri" pitchFamily="34" charset="0"/>
                <a:ea typeface="Calibri" pitchFamily="34" charset="-122"/>
                <a:cs typeface="Calibri" pitchFamily="34" charset="-120"/>
              </a:rPr>
              <a:t>those employed, even more so. Those not employed</a:t>
            </a:r>
            <a:endParaRPr lang="en-US" sz="1118" dirty="0"/>
          </a:p>
        </p:txBody>
      </p:sp>
      <p:sp>
        <p:nvSpPr>
          <p:cNvPr id="12" name="Text 9"/>
          <p:cNvSpPr txBox="1"/>
          <p:nvPr/>
        </p:nvSpPr>
        <p:spPr>
          <a:xfrm>
            <a:off x="4350131" y="3612342"/>
            <a:ext cx="3826637" cy="315097"/>
          </a:xfrm>
          <a:prstGeom prst="rect">
            <a:avLst/>
          </a:prstGeom>
          <a:noFill/>
          <a:ln/>
        </p:spPr>
        <p:txBody>
          <a:bodyPr wrap="square" lIns="0" tIns="0" rIns="0" bIns="0" rtlCol="0" anchor="t"/>
          <a:lstStyle/>
          <a:p>
            <a:pPr marL="0" indent="0" algn="l">
              <a:lnSpc>
                <a:spcPct val="100000"/>
              </a:lnSpc>
              <a:buNone/>
            </a:pPr>
            <a:r>
              <a:rPr lang="en-US" sz="1279" dirty="0">
                <a:solidFill>
                  <a:srgbClr val="44546A"/>
                </a:solidFill>
                <a:latin typeface="Calibri" pitchFamily="34" charset="0"/>
                <a:ea typeface="Calibri" pitchFamily="34" charset="-122"/>
                <a:cs typeface="Calibri" pitchFamily="34" charset="-120"/>
              </a:rPr>
              <a:t>lean a little more toward an innovative culture.</a:t>
            </a:r>
            <a:endParaRPr lang="en-US" sz="1279" dirty="0"/>
          </a:p>
        </p:txBody>
      </p:sp>
      <p:sp>
        <p:nvSpPr>
          <p:cNvPr id="13" name="Text 10"/>
          <p:cNvSpPr txBox="1"/>
          <p:nvPr/>
        </p:nvSpPr>
        <p:spPr>
          <a:xfrm>
            <a:off x="8249920" y="4669214"/>
            <a:ext cx="1672463" cy="332096"/>
          </a:xfrm>
          <a:prstGeom prst="rect">
            <a:avLst/>
          </a:prstGeom>
          <a:noFill/>
          <a:ln/>
        </p:spPr>
        <p:txBody>
          <a:bodyPr wrap="square" lIns="0" tIns="0" rIns="0" bIns="0" rtlCol="0" anchor="t"/>
          <a:lstStyle/>
          <a:p>
            <a:pPr marL="0" indent="0" algn="l">
              <a:lnSpc>
                <a:spcPct val="100000"/>
              </a:lnSpc>
              <a:buNone/>
            </a:pPr>
            <a:r>
              <a:rPr lang="en-US" sz="1348" dirty="0">
                <a:solidFill>
                  <a:srgbClr val="3C3C3C"/>
                </a:solidFill>
                <a:latin typeface="Calibri" pitchFamily="34" charset="0"/>
                <a:ea typeface="Calibri" pitchFamily="34" charset="-122"/>
                <a:cs typeface="Calibri" pitchFamily="34" charset="-120"/>
              </a:rPr>
              <a:t>Hierarchical culture</a:t>
            </a:r>
            <a:endParaRPr lang="en-US" sz="1348" dirty="0"/>
          </a:p>
        </p:txBody>
      </p:sp>
      <p:sp>
        <p:nvSpPr>
          <p:cNvPr id="14" name="Text 11"/>
          <p:cNvSpPr txBox="1"/>
          <p:nvPr/>
        </p:nvSpPr>
        <p:spPr>
          <a:xfrm>
            <a:off x="10819384" y="468621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15" name="Text 12"/>
          <p:cNvSpPr txBox="1"/>
          <p:nvPr/>
        </p:nvSpPr>
        <p:spPr>
          <a:xfrm>
            <a:off x="544576" y="4723714"/>
            <a:ext cx="1671701" cy="331945"/>
          </a:xfrm>
          <a:prstGeom prst="rect">
            <a:avLst/>
          </a:prstGeom>
          <a:noFill/>
          <a:ln/>
        </p:spPr>
        <p:txBody>
          <a:bodyPr wrap="square" lIns="0" tIns="0" rIns="0" bIns="0" rtlCol="0" anchor="t"/>
          <a:lstStyle/>
          <a:p>
            <a:pPr marL="0" indent="0" algn="l">
              <a:lnSpc>
                <a:spcPct val="100000"/>
              </a:lnSpc>
              <a:buNone/>
            </a:pPr>
            <a:r>
              <a:rPr lang="en-US" sz="1347" dirty="0">
                <a:solidFill>
                  <a:srgbClr val="3C3C3C"/>
                </a:solidFill>
                <a:latin typeface="Calibri" pitchFamily="34" charset="0"/>
                <a:ea typeface="Calibri" pitchFamily="34" charset="-122"/>
                <a:cs typeface="Calibri" pitchFamily="34" charset="-120"/>
              </a:rPr>
              <a:t>Hierarchical culture</a:t>
            </a:r>
            <a:endParaRPr lang="en-US" sz="1347" dirty="0"/>
          </a:p>
        </p:txBody>
      </p:sp>
      <p:sp>
        <p:nvSpPr>
          <p:cNvPr id="16" name="Text 13"/>
          <p:cNvSpPr txBox="1"/>
          <p:nvPr/>
        </p:nvSpPr>
        <p:spPr>
          <a:xfrm>
            <a:off x="3114040" y="4740828"/>
            <a:ext cx="1002284" cy="268382"/>
          </a:xfrm>
          <a:prstGeom prst="rect">
            <a:avLst/>
          </a:prstGeom>
          <a:noFill/>
          <a:ln/>
        </p:spPr>
        <p:txBody>
          <a:bodyPr wrap="square" lIns="0" tIns="0" rIns="0" bIns="0" rtlCol="0" anchor="t"/>
          <a:lstStyle/>
          <a:p>
            <a:pPr marL="0" indent="0" algn="l">
              <a:lnSpc>
                <a:spcPct val="100000"/>
              </a:lnSpc>
              <a:buNone/>
            </a:pPr>
            <a:r>
              <a:rPr lang="en-US" sz="1089" dirty="0">
                <a:solidFill>
                  <a:srgbClr val="3C3C3C"/>
                </a:solidFill>
                <a:latin typeface="Calibri" pitchFamily="34" charset="0"/>
                <a:ea typeface="Calibri" pitchFamily="34" charset="-122"/>
                <a:cs typeface="Calibri" pitchFamily="34" charset="-120"/>
              </a:rPr>
              <a:t>Market culture</a:t>
            </a:r>
            <a:endParaRPr lang="en-US" sz="1089" dirty="0"/>
          </a:p>
        </p:txBody>
      </p:sp>
      <p:sp>
        <p:nvSpPr>
          <p:cNvPr id="17" name="Text 14"/>
          <p:cNvSpPr txBox="1"/>
          <p:nvPr/>
        </p:nvSpPr>
        <p:spPr>
          <a:xfrm>
            <a:off x="10717530" y="5049632"/>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18" name="Text 15"/>
          <p:cNvSpPr txBox="1"/>
          <p:nvPr/>
        </p:nvSpPr>
        <p:spPr>
          <a:xfrm>
            <a:off x="1865376" y="5055855"/>
            <a:ext cx="701802" cy="339517"/>
          </a:xfrm>
          <a:prstGeom prst="rect">
            <a:avLst/>
          </a:prstGeom>
          <a:noFill/>
          <a:ln/>
        </p:spPr>
        <p:txBody>
          <a:bodyPr wrap="square" lIns="0" tIns="0" rIns="0" bIns="0" rtlCol="0" anchor="t"/>
          <a:lstStyle/>
          <a:p>
            <a:pPr marL="0" indent="0" algn="ctr">
              <a:lnSpc>
                <a:spcPct val="100000"/>
              </a:lnSpc>
              <a:buNone/>
            </a:pPr>
            <a:r>
              <a:rPr lang="en-US" sz="846" dirty="0">
                <a:solidFill>
                  <a:srgbClr val="16A085"/>
                </a:solidFill>
                <a:latin typeface="Calibri" pitchFamily="34" charset="0"/>
                <a:ea typeface="Calibri" pitchFamily="34" charset="-122"/>
                <a:cs typeface="Calibri" pitchFamily="34" charset="-120"/>
              </a:rPr>
              <a:t>CURRENT CULTURE</a:t>
            </a:r>
            <a:endParaRPr lang="en-US" sz="846" dirty="0"/>
          </a:p>
        </p:txBody>
      </p:sp>
      <p:sp>
        <p:nvSpPr>
          <p:cNvPr id="19" name="Text 16"/>
          <p:cNvSpPr txBox="1"/>
          <p:nvPr/>
        </p:nvSpPr>
        <p:spPr>
          <a:xfrm>
            <a:off x="3006090" y="5055855"/>
            <a:ext cx="899668" cy="339517"/>
          </a:xfrm>
          <a:prstGeom prst="rect">
            <a:avLst/>
          </a:prstGeom>
          <a:noFill/>
          <a:ln/>
        </p:spPr>
        <p:txBody>
          <a:bodyPr wrap="square" lIns="0" tIns="0" rIns="0" bIns="0" rtlCol="0" anchor="t"/>
          <a:lstStyle/>
          <a:p>
            <a:pPr marL="0" indent="0" algn="ctr">
              <a:lnSpc>
                <a:spcPct val="100000"/>
              </a:lnSpc>
              <a:buNone/>
            </a:pPr>
            <a:r>
              <a:rPr lang="en-US" sz="846" dirty="0">
                <a:solidFill>
                  <a:srgbClr val="C0392B"/>
                </a:solidFill>
                <a:latin typeface="Calibri" pitchFamily="34" charset="0"/>
                <a:ea typeface="Calibri" pitchFamily="34" charset="-122"/>
                <a:cs typeface="Calibri" pitchFamily="34" charset="-120"/>
              </a:rPr>
              <a:t>PREFERRED CULTURE</a:t>
            </a:r>
            <a:endParaRPr lang="en-US" sz="846" dirty="0"/>
          </a:p>
        </p:txBody>
      </p:sp>
      <p:sp>
        <p:nvSpPr>
          <p:cNvPr id="20" name="Text 17"/>
          <p:cNvSpPr txBox="1"/>
          <p:nvPr/>
        </p:nvSpPr>
        <p:spPr>
          <a:xfrm>
            <a:off x="8269605" y="546913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1" name="Text 18"/>
          <p:cNvSpPr txBox="1"/>
          <p:nvPr/>
        </p:nvSpPr>
        <p:spPr>
          <a:xfrm>
            <a:off x="558546" y="5475486"/>
            <a:ext cx="953516"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CLAN</a:t>
            </a:r>
            <a:endParaRPr lang="en-US" sz="1127" dirty="0"/>
          </a:p>
        </p:txBody>
      </p:sp>
      <p:sp>
        <p:nvSpPr>
          <p:cNvPr id="22" name="Text 19"/>
          <p:cNvSpPr txBox="1"/>
          <p:nvPr/>
        </p:nvSpPr>
        <p:spPr>
          <a:xfrm>
            <a:off x="8269605" y="5728470"/>
            <a:ext cx="1180719"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3" name="Text 20"/>
          <p:cNvSpPr txBox="1"/>
          <p:nvPr/>
        </p:nvSpPr>
        <p:spPr>
          <a:xfrm>
            <a:off x="558546" y="5734820"/>
            <a:ext cx="1180592"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INNOVATIVE</a:t>
            </a:r>
            <a:endParaRPr lang="en-US" sz="1127" dirty="0"/>
          </a:p>
        </p:txBody>
      </p:sp>
      <p:sp>
        <p:nvSpPr>
          <p:cNvPr id="24" name="Text 21"/>
          <p:cNvSpPr txBox="1"/>
          <p:nvPr/>
        </p:nvSpPr>
        <p:spPr>
          <a:xfrm>
            <a:off x="8269605" y="598793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5" name="Text 22"/>
          <p:cNvSpPr txBox="1"/>
          <p:nvPr/>
        </p:nvSpPr>
        <p:spPr>
          <a:xfrm>
            <a:off x="558546" y="5994281"/>
            <a:ext cx="736600" cy="277670"/>
          </a:xfrm>
          <a:prstGeom prst="rect">
            <a:avLst/>
          </a:prstGeom>
          <a:noFill/>
          <a:ln/>
        </p:spPr>
        <p:txBody>
          <a:bodyPr wrap="square" lIns="0" tIns="0" rIns="0" bIns="0" rtlCol="0" anchor="t"/>
          <a:lstStyle/>
          <a:p>
            <a:pPr marL="0" indent="0" algn="l">
              <a:lnSpc>
                <a:spcPct val="100000"/>
              </a:lnSpc>
              <a:buNone/>
            </a:pPr>
            <a:r>
              <a:rPr lang="en-US" sz="1127" dirty="0">
                <a:solidFill>
                  <a:srgbClr val="3B3838"/>
                </a:solidFill>
                <a:latin typeface="Calibri" pitchFamily="34" charset="0"/>
                <a:ea typeface="Calibri" pitchFamily="34" charset="-122"/>
                <a:cs typeface="Calibri" pitchFamily="34" charset="-120"/>
              </a:rPr>
              <a:t>MARKET</a:t>
            </a:r>
            <a:endParaRPr lang="en-US" sz="1127" dirty="0"/>
          </a:p>
        </p:txBody>
      </p:sp>
      <p:sp>
        <p:nvSpPr>
          <p:cNvPr id="26" name="Text 23"/>
          <p:cNvSpPr txBox="1"/>
          <p:nvPr/>
        </p:nvSpPr>
        <p:spPr>
          <a:xfrm>
            <a:off x="4186809" y="6097873"/>
            <a:ext cx="3913251" cy="527209"/>
          </a:xfrm>
          <a:prstGeom prst="rect">
            <a:avLst/>
          </a:prstGeom>
          <a:noFill/>
          <a:ln/>
        </p:spPr>
        <p:txBody>
          <a:bodyPr wrap="square" lIns="0" tIns="0" rIns="0" bIns="0" rtlCol="0" anchor="t"/>
          <a:lstStyle/>
          <a:p>
            <a:pPr marL="0" indent="0" algn="ctr">
              <a:lnSpc>
                <a:spcPct val="100000"/>
              </a:lnSpc>
              <a:buNone/>
            </a:pPr>
            <a:r>
              <a:rPr lang="en-US" sz="788" dirty="0">
                <a:solidFill>
                  <a:srgbClr val="44546A"/>
                </a:solidFill>
                <a:latin typeface="Calibri" pitchFamily="34" charset="0"/>
                <a:ea typeface="Calibri" pitchFamily="34" charset="-122"/>
                <a:cs typeface="Calibri" pitchFamily="34" charset="-120"/>
              </a:rPr>
              <a:t>Bold = highest number in the column Arrows = what they want to weaken/strengthen in the preferred culture versus the current one Circles = the biggest difference between those employed and those not employed</a:t>
            </a:r>
            <a:endParaRPr lang="en-US" sz="788" dirty="0"/>
          </a:p>
        </p:txBody>
      </p:sp>
      <p:sp>
        <p:nvSpPr>
          <p:cNvPr id="27" name="Text 24"/>
          <p:cNvSpPr txBox="1"/>
          <p:nvPr/>
        </p:nvSpPr>
        <p:spPr>
          <a:xfrm>
            <a:off x="8269605" y="6247237"/>
            <a:ext cx="1442720"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28" name="Text 25"/>
          <p:cNvSpPr txBox="1"/>
          <p:nvPr/>
        </p:nvSpPr>
        <p:spPr>
          <a:xfrm>
            <a:off x="558546" y="6253587"/>
            <a:ext cx="1442593" cy="277917"/>
          </a:xfrm>
          <a:prstGeom prst="rect">
            <a:avLst/>
          </a:prstGeom>
          <a:noFill/>
          <a:ln/>
        </p:spPr>
        <p:txBody>
          <a:bodyPr wrap="square" lIns="0" tIns="0" rIns="0" bIns="0" rtlCol="0" anchor="t"/>
          <a:lstStyle/>
          <a:p>
            <a:pPr marL="0" indent="0" algn="l">
              <a:lnSpc>
                <a:spcPct val="100000"/>
              </a:lnSpc>
              <a:buNone/>
            </a:pPr>
            <a:r>
              <a:rPr lang="en-US" sz="1128" dirty="0">
                <a:solidFill>
                  <a:srgbClr val="3B3838"/>
                </a:solidFill>
                <a:latin typeface="Calibri" pitchFamily="34" charset="0"/>
                <a:ea typeface="Calibri" pitchFamily="34" charset="-122"/>
                <a:cs typeface="Calibri" pitchFamily="34" charset="-120"/>
              </a:rPr>
              <a:t>HIERARCHICAL</a:t>
            </a:r>
            <a:endParaRPr lang="en-US" sz="1128" dirty="0"/>
          </a:p>
        </p:txBody>
      </p:sp>
      <p:sp>
        <p:nvSpPr>
          <p:cNvPr id="29" name="Text 26"/>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33 / Corporate Culture</a:t>
            </a:r>
            <a:endParaRPr lang="en-US" sz="1128"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home/claude/deck/bg_clean/pg-34.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rot="16200000">
            <a:off x="-94234" y="2257298"/>
            <a:ext cx="820547" cy="200025"/>
          </a:xfrm>
          <a:prstGeom prst="rect">
            <a:avLst/>
          </a:prstGeom>
          <a:noFill/>
          <a:ln/>
        </p:spPr>
        <p:txBody>
          <a:bodyPr wrap="square" lIns="0" tIns="0" rIns="0" bIns="0" rtlCol="0" anchor="ctr"/>
          <a:lstStyle/>
          <a:p>
            <a:pPr marL="0" indent="0" algn="ctr">
              <a:buNone/>
            </a:pPr>
            <a:r>
              <a:rPr lang="en-US" sz="1002" b="1" dirty="0">
                <a:solidFill>
                  <a:srgbClr val="FFFFFF"/>
                </a:solidFill>
                <a:latin typeface="Calibri" pitchFamily="34" charset="0"/>
                <a:ea typeface="Calibri" pitchFamily="34" charset="-122"/>
                <a:cs typeface="Calibri" pitchFamily="34" charset="-120"/>
              </a:rPr>
              <a:t>EMPLOYED</a:t>
            </a:r>
            <a:endParaRPr lang="en-US" sz="1002" dirty="0"/>
          </a:p>
        </p:txBody>
      </p:sp>
      <p:sp>
        <p:nvSpPr>
          <p:cNvPr id="4" name="Text 1"/>
          <p:cNvSpPr txBox="1"/>
          <p:nvPr/>
        </p:nvSpPr>
        <p:spPr>
          <a:xfrm rot="16200000">
            <a:off x="-213805" y="5318569"/>
            <a:ext cx="1048258"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NOT EMPLOYED</a:t>
            </a:r>
            <a:endParaRPr lang="en-US" sz="1005" dirty="0"/>
          </a:p>
        </p:txBody>
      </p:sp>
      <p:sp>
        <p:nvSpPr>
          <p:cNvPr id="5" name="Text 2"/>
          <p:cNvSpPr txBox="1"/>
          <p:nvPr/>
        </p:nvSpPr>
        <p:spPr>
          <a:xfrm>
            <a:off x="3373755" y="50724"/>
            <a:ext cx="8329803"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in detail I</a:t>
            </a:r>
            <a:endParaRPr lang="en-US" sz="3980" dirty="0"/>
          </a:p>
        </p:txBody>
      </p:sp>
      <p:sp>
        <p:nvSpPr>
          <p:cNvPr id="6" name="Text 3"/>
          <p:cNvSpPr txBox="1"/>
          <p:nvPr/>
        </p:nvSpPr>
        <p:spPr>
          <a:xfrm>
            <a:off x="6813169" y="745216"/>
            <a:ext cx="1909826"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ASSESSING SUCCESS</a:t>
            </a:r>
            <a:endParaRPr lang="en-US" sz="1128" dirty="0"/>
          </a:p>
        </p:txBody>
      </p:sp>
      <p:sp>
        <p:nvSpPr>
          <p:cNvPr id="7" name="Text 4"/>
          <p:cNvSpPr txBox="1"/>
          <p:nvPr/>
        </p:nvSpPr>
        <p:spPr>
          <a:xfrm>
            <a:off x="4243451" y="750042"/>
            <a:ext cx="14638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DECISION-MAKING</a:t>
            </a:r>
            <a:endParaRPr lang="en-US" sz="1128" dirty="0"/>
          </a:p>
        </p:txBody>
      </p:sp>
      <p:sp>
        <p:nvSpPr>
          <p:cNvPr id="8" name="Text 5"/>
          <p:cNvSpPr txBox="1"/>
          <p:nvPr/>
        </p:nvSpPr>
        <p:spPr>
          <a:xfrm>
            <a:off x="1678686" y="752963"/>
            <a:ext cx="102577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LEADERSHIP</a:t>
            </a:r>
            <a:endParaRPr lang="en-US" sz="1128" dirty="0"/>
          </a:p>
        </p:txBody>
      </p:sp>
      <p:sp>
        <p:nvSpPr>
          <p:cNvPr id="9" name="Text 6"/>
          <p:cNvSpPr txBox="1"/>
          <p:nvPr/>
        </p:nvSpPr>
        <p:spPr>
          <a:xfrm>
            <a:off x="7647305" y="1052433"/>
            <a:ext cx="1109472" cy="4845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Market success of a new product or service​, the ability to come up with something new.</a:t>
            </a:r>
            <a:endParaRPr lang="en-US" sz="619" dirty="0"/>
          </a:p>
        </p:txBody>
      </p:sp>
      <p:sp>
        <p:nvSpPr>
          <p:cNvPr id="10" name="Text 7"/>
          <p:cNvSpPr txBox="1"/>
          <p:nvPr/>
        </p:nvSpPr>
        <p:spPr>
          <a:xfrm>
            <a:off x="6179185" y="1061006"/>
            <a:ext cx="1193673" cy="370538"/>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Various qualitative team performance indicators​, engagement</a:t>
            </a:r>
            <a:endParaRPr lang="en-US" sz="621" dirty="0"/>
          </a:p>
        </p:txBody>
      </p:sp>
      <p:sp>
        <p:nvSpPr>
          <p:cNvPr id="11" name="Text 8"/>
          <p:cNvSpPr txBox="1"/>
          <p:nvPr/>
        </p:nvSpPr>
        <p:spPr>
          <a:xfrm>
            <a:off x="2159381" y="1071864"/>
            <a:ext cx="1019175" cy="608473"/>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Help finding opportunities. Managers are right there in the team and share the same agenda as the rest of the team</a:t>
            </a:r>
            <a:endParaRPr lang="en-US" sz="619" dirty="0"/>
          </a:p>
        </p:txBody>
      </p:sp>
      <p:sp>
        <p:nvSpPr>
          <p:cNvPr id="12" name="Text 9"/>
          <p:cNvSpPr txBox="1"/>
          <p:nvPr/>
        </p:nvSpPr>
        <p:spPr>
          <a:xfrm>
            <a:off x="4732655" y="1071864"/>
            <a:ext cx="1213866"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Fast, calmly and intuitively, drawing on the expertise of team members</a:t>
            </a:r>
            <a:endParaRPr lang="en-US" sz="619" dirty="0"/>
          </a:p>
        </p:txBody>
      </p:sp>
      <p:sp>
        <p:nvSpPr>
          <p:cNvPr id="13" name="Text 10"/>
          <p:cNvSpPr txBox="1"/>
          <p:nvPr/>
        </p:nvSpPr>
        <p:spPr>
          <a:xfrm>
            <a:off x="600710" y="1080437"/>
            <a:ext cx="1155954" cy="608917"/>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Mentoring, passing on useful advice. Managers are easily accessible and have their own agenda</a:t>
            </a:r>
            <a:endParaRPr lang="en-US" sz="621" dirty="0"/>
          </a:p>
        </p:txBody>
      </p:sp>
      <p:sp>
        <p:nvSpPr>
          <p:cNvPr id="14" name="Text 11"/>
          <p:cNvSpPr txBox="1"/>
          <p:nvPr/>
        </p:nvSpPr>
        <p:spPr>
          <a:xfrm>
            <a:off x="3369310" y="1080437"/>
            <a:ext cx="126314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More people involved, compromise, voting, and so on</a:t>
            </a:r>
            <a:endParaRPr lang="en-US" sz="621" dirty="0"/>
          </a:p>
        </p:txBody>
      </p:sp>
      <p:sp>
        <p:nvSpPr>
          <p:cNvPr id="15" name="Text 12"/>
          <p:cNvSpPr txBox="1"/>
          <p:nvPr/>
        </p:nvSpPr>
        <p:spPr>
          <a:xfrm>
            <a:off x="8829294" y="1895158"/>
            <a:ext cx="3208528" cy="549846"/>
          </a:xfrm>
          <a:prstGeom prst="rect">
            <a:avLst/>
          </a:prstGeom>
          <a:noFill/>
          <a:ln/>
        </p:spPr>
        <p:txBody>
          <a:bodyPr wrap="square" lIns="0" tIns="0" rIns="0" bIns="0" rtlCol="0" anchor="t"/>
          <a:lstStyle/>
          <a:p>
            <a:pPr marL="0" indent="0" algn="l">
              <a:lnSpc>
                <a:spcPct val="100000"/>
              </a:lnSpc>
              <a:buNone/>
            </a:pPr>
            <a:r>
              <a:rPr lang="en-US" sz="902" dirty="0">
                <a:solidFill>
                  <a:srgbClr val="44546A"/>
                </a:solidFill>
                <a:latin typeface="Calibri" pitchFamily="34" charset="0"/>
                <a:ea typeface="Calibri" pitchFamily="34" charset="-122"/>
                <a:cs typeface="Calibri" pitchFamily="34" charset="-120"/>
              </a:rPr>
              <a:t>Those who work prefer clan culture the most. Those not working do too, for the most part, but they also lean more toward an innovative culture.</a:t>
            </a:r>
            <a:endParaRPr lang="en-US" sz="902" dirty="0"/>
          </a:p>
        </p:txBody>
      </p:sp>
      <p:sp>
        <p:nvSpPr>
          <p:cNvPr id="16" name="Text 13"/>
          <p:cNvSpPr txBox="1"/>
          <p:nvPr/>
        </p:nvSpPr>
        <p:spPr>
          <a:xfrm>
            <a:off x="2006600" y="2983595"/>
            <a:ext cx="1163320" cy="608473"/>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Learning "on the fly," consistent pressure to perform, and leading by example​. Managers are among the people and set both the pace and the direction</a:t>
            </a:r>
            <a:endParaRPr lang="en-US" sz="619" dirty="0"/>
          </a:p>
        </p:txBody>
      </p:sp>
      <p:sp>
        <p:nvSpPr>
          <p:cNvPr id="17" name="Text 14"/>
          <p:cNvSpPr txBox="1"/>
          <p:nvPr/>
        </p:nvSpPr>
        <p:spPr>
          <a:xfrm>
            <a:off x="607060" y="3112373"/>
            <a:ext cx="1154303" cy="484521"/>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Primarily formal, based on positional authority. Managers are "further away" from people</a:t>
            </a:r>
            <a:endParaRPr lang="en-US" sz="619" dirty="0"/>
          </a:p>
        </p:txBody>
      </p:sp>
      <p:sp>
        <p:nvSpPr>
          <p:cNvPr id="18" name="Text 15"/>
          <p:cNvSpPr txBox="1"/>
          <p:nvPr/>
        </p:nvSpPr>
        <p:spPr>
          <a:xfrm>
            <a:off x="3375914" y="3112373"/>
            <a:ext cx="1067562" cy="484521"/>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In the hands of clearly designated managers; decisions follow established practices</a:t>
            </a:r>
            <a:endParaRPr lang="en-US" sz="619" dirty="0"/>
          </a:p>
        </p:txBody>
      </p:sp>
      <p:sp>
        <p:nvSpPr>
          <p:cNvPr id="19" name="Text 16"/>
          <p:cNvSpPr txBox="1"/>
          <p:nvPr/>
        </p:nvSpPr>
        <p:spPr>
          <a:xfrm>
            <a:off x="7535926" y="3207941"/>
            <a:ext cx="1210564" cy="370538"/>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Financial KPI performance indicators​; market success is the key parameter</a:t>
            </a:r>
            <a:endParaRPr lang="en-US" sz="621" dirty="0"/>
          </a:p>
        </p:txBody>
      </p:sp>
      <p:sp>
        <p:nvSpPr>
          <p:cNvPr id="20" name="Text 17"/>
          <p:cNvSpPr txBox="1"/>
          <p:nvPr/>
        </p:nvSpPr>
        <p:spPr>
          <a:xfrm>
            <a:off x="6185535" y="3214672"/>
            <a:ext cx="1058672" cy="3706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Per-unit performance indicators​, low costs, quality</a:t>
            </a:r>
            <a:endParaRPr lang="en-US" sz="621" dirty="0"/>
          </a:p>
        </p:txBody>
      </p:sp>
      <p:sp>
        <p:nvSpPr>
          <p:cNvPr id="21" name="Text 18"/>
          <p:cNvSpPr txBox="1"/>
          <p:nvPr/>
        </p:nvSpPr>
        <p:spPr>
          <a:xfrm>
            <a:off x="4846955" y="3359198"/>
            <a:ext cx="1086612" cy="249220"/>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Based on data, rationally, driven by the market</a:t>
            </a:r>
            <a:endParaRPr lang="en-US" sz="621" dirty="0"/>
          </a:p>
        </p:txBody>
      </p:sp>
      <p:sp>
        <p:nvSpPr>
          <p:cNvPr id="22" name="Text 19"/>
          <p:cNvSpPr txBox="1"/>
          <p:nvPr/>
        </p:nvSpPr>
        <p:spPr>
          <a:xfrm>
            <a:off x="6807581" y="3808202"/>
            <a:ext cx="1909826"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ASSESSING SUCCESS</a:t>
            </a:r>
            <a:endParaRPr lang="en-US" sz="1128" dirty="0"/>
          </a:p>
        </p:txBody>
      </p:sp>
      <p:sp>
        <p:nvSpPr>
          <p:cNvPr id="23" name="Text 20"/>
          <p:cNvSpPr txBox="1"/>
          <p:nvPr/>
        </p:nvSpPr>
        <p:spPr>
          <a:xfrm>
            <a:off x="4237736" y="3813028"/>
            <a:ext cx="14638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DECISION-MAKING</a:t>
            </a:r>
            <a:endParaRPr lang="en-US" sz="1128" dirty="0"/>
          </a:p>
        </p:txBody>
      </p:sp>
      <p:sp>
        <p:nvSpPr>
          <p:cNvPr id="24" name="Text 21"/>
          <p:cNvSpPr txBox="1"/>
          <p:nvPr/>
        </p:nvSpPr>
        <p:spPr>
          <a:xfrm>
            <a:off x="1672971" y="3816540"/>
            <a:ext cx="1025525" cy="277178"/>
          </a:xfrm>
          <a:prstGeom prst="rect">
            <a:avLst/>
          </a:prstGeom>
          <a:noFill/>
          <a:ln/>
        </p:spPr>
        <p:txBody>
          <a:bodyPr wrap="square" lIns="0" tIns="0" rIns="0" bIns="0" rtlCol="0" anchor="t"/>
          <a:lstStyle/>
          <a:p>
            <a:pPr marL="0" indent="0" algn="l">
              <a:lnSpc>
                <a:spcPct val="100000"/>
              </a:lnSpc>
              <a:buNone/>
            </a:pPr>
            <a:r>
              <a:rPr lang="en-US" sz="1125" dirty="0">
                <a:solidFill>
                  <a:srgbClr val="FFFFFF"/>
                </a:solidFill>
                <a:latin typeface="Calibri" pitchFamily="34" charset="0"/>
                <a:ea typeface="Calibri" pitchFamily="34" charset="-122"/>
                <a:cs typeface="Calibri" pitchFamily="34" charset="-120"/>
              </a:rPr>
              <a:t>LEADERSHIP</a:t>
            </a:r>
            <a:endParaRPr lang="en-US" sz="1125" dirty="0"/>
          </a:p>
        </p:txBody>
      </p:sp>
      <p:sp>
        <p:nvSpPr>
          <p:cNvPr id="25" name="Text 22"/>
          <p:cNvSpPr txBox="1"/>
          <p:nvPr/>
        </p:nvSpPr>
        <p:spPr>
          <a:xfrm>
            <a:off x="9858375" y="3909569"/>
            <a:ext cx="434975"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Clan culture</a:t>
            </a:r>
            <a:endParaRPr lang="en-US" sz="677" dirty="0"/>
          </a:p>
        </p:txBody>
      </p:sp>
      <p:sp>
        <p:nvSpPr>
          <p:cNvPr id="26" name="Text 23"/>
          <p:cNvSpPr txBox="1"/>
          <p:nvPr/>
        </p:nvSpPr>
        <p:spPr>
          <a:xfrm>
            <a:off x="10389489" y="3909569"/>
            <a:ext cx="529717"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Innovative culture</a:t>
            </a:r>
            <a:endParaRPr lang="en-US" sz="677" dirty="0"/>
          </a:p>
        </p:txBody>
      </p:sp>
      <p:sp>
        <p:nvSpPr>
          <p:cNvPr id="27" name="Text 24"/>
          <p:cNvSpPr txBox="1"/>
          <p:nvPr/>
        </p:nvSpPr>
        <p:spPr>
          <a:xfrm>
            <a:off x="11028680" y="3909569"/>
            <a:ext cx="406146"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Market culture</a:t>
            </a:r>
            <a:endParaRPr lang="en-US" sz="677" dirty="0"/>
          </a:p>
        </p:txBody>
      </p:sp>
      <p:sp>
        <p:nvSpPr>
          <p:cNvPr id="28" name="Text 25"/>
          <p:cNvSpPr txBox="1"/>
          <p:nvPr/>
        </p:nvSpPr>
        <p:spPr>
          <a:xfrm>
            <a:off x="11532870" y="3909569"/>
            <a:ext cx="543560" cy="276732"/>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Hierarchical culture</a:t>
            </a:r>
            <a:endParaRPr lang="en-US" sz="677" dirty="0"/>
          </a:p>
        </p:txBody>
      </p:sp>
      <p:sp>
        <p:nvSpPr>
          <p:cNvPr id="29" name="Text 26"/>
          <p:cNvSpPr txBox="1"/>
          <p:nvPr/>
        </p:nvSpPr>
        <p:spPr>
          <a:xfrm>
            <a:off x="7641590" y="4115419"/>
            <a:ext cx="1109218" cy="484648"/>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Market success of a new product or service​, the ability to come up with something new.</a:t>
            </a:r>
            <a:endParaRPr lang="en-US" sz="619" dirty="0"/>
          </a:p>
        </p:txBody>
      </p:sp>
      <p:sp>
        <p:nvSpPr>
          <p:cNvPr id="30" name="Text 27"/>
          <p:cNvSpPr txBox="1"/>
          <p:nvPr/>
        </p:nvSpPr>
        <p:spPr>
          <a:xfrm>
            <a:off x="6173470" y="4123992"/>
            <a:ext cx="1193673" cy="3706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Various qualitative team performance indicators​, engagement</a:t>
            </a:r>
            <a:endParaRPr lang="en-US" sz="621" dirty="0"/>
          </a:p>
        </p:txBody>
      </p:sp>
      <p:sp>
        <p:nvSpPr>
          <p:cNvPr id="31" name="Text 28"/>
          <p:cNvSpPr txBox="1"/>
          <p:nvPr/>
        </p:nvSpPr>
        <p:spPr>
          <a:xfrm>
            <a:off x="2153666" y="4134723"/>
            <a:ext cx="1019175" cy="608473"/>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Help finding opportunities. Managers are right there in the team and share the same agenda as the rest of the team</a:t>
            </a:r>
            <a:endParaRPr lang="en-US" sz="619" dirty="0"/>
          </a:p>
        </p:txBody>
      </p:sp>
      <p:sp>
        <p:nvSpPr>
          <p:cNvPr id="32" name="Text 29"/>
          <p:cNvSpPr txBox="1"/>
          <p:nvPr/>
        </p:nvSpPr>
        <p:spPr>
          <a:xfrm>
            <a:off x="4726940" y="4134723"/>
            <a:ext cx="1213866"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Fast, calmly and intuitively, drawing on the expertise of team members</a:t>
            </a:r>
            <a:endParaRPr lang="en-US" sz="619" dirty="0"/>
          </a:p>
        </p:txBody>
      </p:sp>
      <p:sp>
        <p:nvSpPr>
          <p:cNvPr id="33" name="Text 30"/>
          <p:cNvSpPr txBox="1"/>
          <p:nvPr/>
        </p:nvSpPr>
        <p:spPr>
          <a:xfrm>
            <a:off x="594995" y="4143423"/>
            <a:ext cx="1155954" cy="60879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Mentoring, passing on useful advice. Managers are easily accessible and have their own agenda</a:t>
            </a:r>
            <a:endParaRPr lang="en-US" sz="621" dirty="0"/>
          </a:p>
        </p:txBody>
      </p:sp>
      <p:sp>
        <p:nvSpPr>
          <p:cNvPr id="34" name="Text 31"/>
          <p:cNvSpPr txBox="1"/>
          <p:nvPr/>
        </p:nvSpPr>
        <p:spPr>
          <a:xfrm>
            <a:off x="3363595" y="4143423"/>
            <a:ext cx="126314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More people involved, compromise, voting, and so on</a:t>
            </a:r>
            <a:endParaRPr lang="en-US" sz="621" dirty="0"/>
          </a:p>
        </p:txBody>
      </p:sp>
      <p:sp>
        <p:nvSpPr>
          <p:cNvPr id="35" name="Text 32"/>
          <p:cNvSpPr txBox="1"/>
          <p:nvPr/>
        </p:nvSpPr>
        <p:spPr>
          <a:xfrm>
            <a:off x="8875395" y="4329727"/>
            <a:ext cx="850773"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LEADERSHIP</a:t>
            </a:r>
            <a:endParaRPr lang="en-US" sz="903" dirty="0"/>
          </a:p>
        </p:txBody>
      </p:sp>
      <p:sp>
        <p:nvSpPr>
          <p:cNvPr id="36" name="Text 33"/>
          <p:cNvSpPr txBox="1"/>
          <p:nvPr/>
        </p:nvSpPr>
        <p:spPr>
          <a:xfrm>
            <a:off x="8875395" y="4544323"/>
            <a:ext cx="858393" cy="180225"/>
          </a:xfrm>
          <a:prstGeom prst="rect">
            <a:avLst/>
          </a:prstGeom>
          <a:noFill/>
          <a:ln/>
        </p:spPr>
        <p:txBody>
          <a:bodyPr wrap="square" lIns="0" tIns="0" rIns="0" bIns="0" rtlCol="0" anchor="t"/>
          <a:lstStyle/>
          <a:p>
            <a:pPr marL="0" indent="0" algn="l">
              <a:lnSpc>
                <a:spcPct val="100000"/>
              </a:lnSpc>
              <a:buNone/>
            </a:pPr>
            <a:r>
              <a:rPr lang="en-US" sz="731" dirty="0">
                <a:solidFill>
                  <a:srgbClr val="3B3838"/>
                </a:solidFill>
                <a:latin typeface="Calibri" pitchFamily="34" charset="0"/>
                <a:ea typeface="Calibri" pitchFamily="34" charset="-122"/>
                <a:cs typeface="Calibri" pitchFamily="34" charset="-120"/>
              </a:rPr>
              <a:t>DECISION-MAKING</a:t>
            </a:r>
            <a:endParaRPr lang="en-US" sz="731" dirty="0"/>
          </a:p>
        </p:txBody>
      </p:sp>
      <p:sp>
        <p:nvSpPr>
          <p:cNvPr id="37" name="Text 34"/>
          <p:cNvSpPr txBox="1"/>
          <p:nvPr/>
        </p:nvSpPr>
        <p:spPr>
          <a:xfrm>
            <a:off x="8875395" y="4749462"/>
            <a:ext cx="680974"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SUCCESS</a:t>
            </a:r>
            <a:endParaRPr lang="en-US" sz="903" dirty="0"/>
          </a:p>
        </p:txBody>
      </p:sp>
      <p:sp>
        <p:nvSpPr>
          <p:cNvPr id="38" name="Text 35"/>
          <p:cNvSpPr txBox="1"/>
          <p:nvPr/>
        </p:nvSpPr>
        <p:spPr>
          <a:xfrm>
            <a:off x="8875395" y="4959266"/>
            <a:ext cx="850773"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LEADERSHIP</a:t>
            </a:r>
            <a:endParaRPr lang="en-US" sz="903" dirty="0"/>
          </a:p>
        </p:txBody>
      </p:sp>
      <p:sp>
        <p:nvSpPr>
          <p:cNvPr id="39" name="Text 36"/>
          <p:cNvSpPr txBox="1"/>
          <p:nvPr/>
        </p:nvSpPr>
        <p:spPr>
          <a:xfrm>
            <a:off x="8875395" y="5174246"/>
            <a:ext cx="858266" cy="180199"/>
          </a:xfrm>
          <a:prstGeom prst="rect">
            <a:avLst/>
          </a:prstGeom>
          <a:noFill/>
          <a:ln/>
        </p:spPr>
        <p:txBody>
          <a:bodyPr wrap="square" lIns="0" tIns="0" rIns="0" bIns="0" rtlCol="0" anchor="t"/>
          <a:lstStyle/>
          <a:p>
            <a:pPr marL="0" indent="0" algn="l">
              <a:lnSpc>
                <a:spcPct val="100000"/>
              </a:lnSpc>
              <a:buNone/>
            </a:pPr>
            <a:r>
              <a:rPr lang="en-US" sz="731" dirty="0">
                <a:solidFill>
                  <a:srgbClr val="3B3838"/>
                </a:solidFill>
                <a:latin typeface="Calibri" pitchFamily="34" charset="0"/>
                <a:ea typeface="Calibri" pitchFamily="34" charset="-122"/>
                <a:cs typeface="Calibri" pitchFamily="34" charset="-120"/>
              </a:rPr>
              <a:t>DECISION-MAKING</a:t>
            </a:r>
            <a:endParaRPr lang="en-US" sz="731" dirty="0"/>
          </a:p>
        </p:txBody>
      </p:sp>
      <p:sp>
        <p:nvSpPr>
          <p:cNvPr id="40" name="Text 37"/>
          <p:cNvSpPr txBox="1"/>
          <p:nvPr/>
        </p:nvSpPr>
        <p:spPr>
          <a:xfrm>
            <a:off x="8875395" y="5379339"/>
            <a:ext cx="680593" cy="221742"/>
          </a:xfrm>
          <a:prstGeom prst="rect">
            <a:avLst/>
          </a:prstGeom>
          <a:noFill/>
          <a:ln/>
        </p:spPr>
        <p:txBody>
          <a:bodyPr wrap="square" lIns="0" tIns="0" rIns="0" bIns="0" rtlCol="0" anchor="t"/>
          <a:lstStyle/>
          <a:p>
            <a:pPr marL="0" indent="0" algn="l">
              <a:lnSpc>
                <a:spcPct val="100000"/>
              </a:lnSpc>
              <a:buNone/>
            </a:pPr>
            <a:r>
              <a:rPr lang="en-US" sz="900" dirty="0">
                <a:solidFill>
                  <a:srgbClr val="3B3838"/>
                </a:solidFill>
                <a:latin typeface="Calibri" pitchFamily="34" charset="0"/>
                <a:ea typeface="Calibri" pitchFamily="34" charset="-122"/>
                <a:cs typeface="Calibri" pitchFamily="34" charset="-120"/>
              </a:rPr>
              <a:t>SUCCESS</a:t>
            </a:r>
            <a:endParaRPr lang="en-US" sz="900" dirty="0"/>
          </a:p>
        </p:txBody>
      </p:sp>
      <p:sp>
        <p:nvSpPr>
          <p:cNvPr id="41" name="Text 38"/>
          <p:cNvSpPr txBox="1"/>
          <p:nvPr/>
        </p:nvSpPr>
        <p:spPr>
          <a:xfrm>
            <a:off x="9122410" y="5680337"/>
            <a:ext cx="1332357"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CURRENT CULTURE</a:t>
            </a:r>
            <a:endParaRPr lang="en-US" sz="977" dirty="0"/>
          </a:p>
        </p:txBody>
      </p:sp>
      <p:sp>
        <p:nvSpPr>
          <p:cNvPr id="42" name="Text 39"/>
          <p:cNvSpPr txBox="1"/>
          <p:nvPr/>
        </p:nvSpPr>
        <p:spPr>
          <a:xfrm>
            <a:off x="10645394" y="5680337"/>
            <a:ext cx="1395603"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PREFERRED CULTURE</a:t>
            </a:r>
            <a:endParaRPr lang="en-US" sz="977" dirty="0"/>
          </a:p>
        </p:txBody>
      </p:sp>
      <p:sp>
        <p:nvSpPr>
          <p:cNvPr id="43" name="Text 40"/>
          <p:cNvSpPr txBox="1"/>
          <p:nvPr/>
        </p:nvSpPr>
        <p:spPr>
          <a:xfrm>
            <a:off x="9672955" y="6006259"/>
            <a:ext cx="699389" cy="338614"/>
          </a:xfrm>
          <a:prstGeom prst="rect">
            <a:avLst/>
          </a:prstGeom>
          <a:noFill/>
          <a:ln/>
        </p:spPr>
        <p:txBody>
          <a:bodyPr wrap="square" lIns="0" tIns="0" rIns="0" bIns="0" rtlCol="0" anchor="t"/>
          <a:lstStyle/>
          <a:p>
            <a:pPr marL="0" indent="0" algn="ctr">
              <a:lnSpc>
                <a:spcPct val="100000"/>
              </a:lnSpc>
              <a:buNone/>
            </a:pPr>
            <a:r>
              <a:rPr lang="en-US" sz="844" dirty="0">
                <a:solidFill>
                  <a:srgbClr val="16A085"/>
                </a:solidFill>
                <a:latin typeface="Calibri" pitchFamily="34" charset="0"/>
                <a:ea typeface="Calibri" pitchFamily="34" charset="-122"/>
                <a:cs typeface="Calibri" pitchFamily="34" charset="-120"/>
              </a:rPr>
              <a:t>CURRENT CULTURE</a:t>
            </a:r>
            <a:endParaRPr lang="en-US" sz="844" dirty="0"/>
          </a:p>
        </p:txBody>
      </p:sp>
      <p:sp>
        <p:nvSpPr>
          <p:cNvPr id="44" name="Text 41"/>
          <p:cNvSpPr txBox="1"/>
          <p:nvPr/>
        </p:nvSpPr>
        <p:spPr>
          <a:xfrm>
            <a:off x="11068304" y="6006259"/>
            <a:ext cx="899795" cy="338614"/>
          </a:xfrm>
          <a:prstGeom prst="rect">
            <a:avLst/>
          </a:prstGeom>
          <a:noFill/>
          <a:ln/>
        </p:spPr>
        <p:txBody>
          <a:bodyPr wrap="square" lIns="0" tIns="0" rIns="0" bIns="0" rtlCol="0" anchor="t"/>
          <a:lstStyle/>
          <a:p>
            <a:pPr marL="0" indent="0" algn="ctr">
              <a:lnSpc>
                <a:spcPct val="100000"/>
              </a:lnSpc>
              <a:buNone/>
            </a:pPr>
            <a:r>
              <a:rPr lang="en-US" sz="844" dirty="0">
                <a:solidFill>
                  <a:srgbClr val="C0392B"/>
                </a:solidFill>
                <a:latin typeface="Calibri" pitchFamily="34" charset="0"/>
                <a:ea typeface="Calibri" pitchFamily="34" charset="-122"/>
                <a:cs typeface="Calibri" pitchFamily="34" charset="-120"/>
              </a:rPr>
              <a:t>PREFERRED CULTURE</a:t>
            </a:r>
            <a:endParaRPr lang="en-US" sz="844" dirty="0"/>
          </a:p>
        </p:txBody>
      </p:sp>
      <p:sp>
        <p:nvSpPr>
          <p:cNvPr id="45" name="Text 42"/>
          <p:cNvSpPr txBox="1"/>
          <p:nvPr/>
        </p:nvSpPr>
        <p:spPr>
          <a:xfrm>
            <a:off x="2001266" y="6046137"/>
            <a:ext cx="1160018" cy="608917"/>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Learning "on the fly," consistent pressure to perform, and leading by example​. Managers are among the people and set both the pace and the direction</a:t>
            </a:r>
            <a:endParaRPr lang="en-US" sz="621" dirty="0"/>
          </a:p>
        </p:txBody>
      </p:sp>
      <p:sp>
        <p:nvSpPr>
          <p:cNvPr id="46" name="Text 43"/>
          <p:cNvSpPr txBox="1"/>
          <p:nvPr/>
        </p:nvSpPr>
        <p:spPr>
          <a:xfrm>
            <a:off x="601726" y="6175359"/>
            <a:ext cx="1146048" cy="440055"/>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Primarily formal, based on positional authority. Managers are "further away" from people</a:t>
            </a:r>
            <a:endParaRPr lang="en-US" sz="619" dirty="0"/>
          </a:p>
        </p:txBody>
      </p:sp>
      <p:sp>
        <p:nvSpPr>
          <p:cNvPr id="47" name="Text 44"/>
          <p:cNvSpPr txBox="1"/>
          <p:nvPr/>
        </p:nvSpPr>
        <p:spPr>
          <a:xfrm>
            <a:off x="3370326" y="6175359"/>
            <a:ext cx="1067435" cy="484648"/>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In the hands of clearly designated managers; decisions follow established practices</a:t>
            </a:r>
            <a:endParaRPr lang="en-US" sz="619" dirty="0"/>
          </a:p>
        </p:txBody>
      </p:sp>
      <p:sp>
        <p:nvSpPr>
          <p:cNvPr id="48" name="Text 45"/>
          <p:cNvSpPr txBox="1"/>
          <p:nvPr/>
        </p:nvSpPr>
        <p:spPr>
          <a:xfrm>
            <a:off x="7530084" y="6270927"/>
            <a:ext cx="1210691" cy="370411"/>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Financial KPI performance indicators​; market success is the key parameter</a:t>
            </a:r>
            <a:endParaRPr lang="en-US" sz="621" dirty="0"/>
          </a:p>
        </p:txBody>
      </p:sp>
      <p:sp>
        <p:nvSpPr>
          <p:cNvPr id="49" name="Text 46"/>
          <p:cNvSpPr txBox="1"/>
          <p:nvPr/>
        </p:nvSpPr>
        <p:spPr>
          <a:xfrm>
            <a:off x="6180201" y="6278229"/>
            <a:ext cx="1053211" cy="370094"/>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Per-unit performance indicators​, low costs, quality</a:t>
            </a:r>
            <a:endParaRPr lang="en-US" sz="619" dirty="0"/>
          </a:p>
        </p:txBody>
      </p:sp>
      <p:sp>
        <p:nvSpPr>
          <p:cNvPr id="50" name="Text 47"/>
          <p:cNvSpPr txBox="1"/>
          <p:nvPr/>
        </p:nvSpPr>
        <p:spPr>
          <a:xfrm>
            <a:off x="9175496" y="6365812"/>
            <a:ext cx="1678305" cy="216700"/>
          </a:xfrm>
          <a:prstGeom prst="rect">
            <a:avLst/>
          </a:prstGeom>
          <a:noFill/>
          <a:ln/>
        </p:spPr>
        <p:txBody>
          <a:bodyPr wrap="square" lIns="0" tIns="0" rIns="0" bIns="0" rtlCol="0" anchor="t"/>
          <a:lstStyle/>
          <a:p>
            <a:pPr marL="0" indent="0" algn="l">
              <a:lnSpc>
                <a:spcPct val="100000"/>
              </a:lnSpc>
              <a:buNone/>
            </a:pPr>
            <a:r>
              <a:rPr lang="en-US" sz="880" i="1" dirty="0">
                <a:solidFill>
                  <a:srgbClr val="000000"/>
                </a:solidFill>
                <a:latin typeface="Calibri" pitchFamily="34" charset="0"/>
                <a:ea typeface="Calibri" pitchFamily="34" charset="-122"/>
                <a:cs typeface="Calibri" pitchFamily="34" charset="-120"/>
              </a:rPr>
              <a:t>Base: young people who work</a:t>
            </a:r>
            <a:endParaRPr lang="en-US" sz="880" dirty="0"/>
          </a:p>
        </p:txBody>
      </p:sp>
      <p:sp>
        <p:nvSpPr>
          <p:cNvPr id="51" name="Text 48"/>
          <p:cNvSpPr txBox="1"/>
          <p:nvPr/>
        </p:nvSpPr>
        <p:spPr>
          <a:xfrm>
            <a:off x="10826750" y="6365156"/>
            <a:ext cx="13200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52" name="Text 49"/>
          <p:cNvSpPr txBox="1"/>
          <p:nvPr/>
        </p:nvSpPr>
        <p:spPr>
          <a:xfrm>
            <a:off x="4841240" y="6422755"/>
            <a:ext cx="1086993"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Based on data, rationally, driven by the market</a:t>
            </a:r>
            <a:endParaRPr lang="en-US" sz="619" dirty="0"/>
          </a:p>
        </p:txBody>
      </p:sp>
      <p:sp>
        <p:nvSpPr>
          <p:cNvPr id="53" name="Text 50"/>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34 / Corporate Culture</a:t>
            </a:r>
            <a:endParaRPr lang="en-US" sz="1128"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home/claude/deck/bg_clean/pg-35.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rot="16200000">
            <a:off x="-94234" y="2257298"/>
            <a:ext cx="820547" cy="200025"/>
          </a:xfrm>
          <a:prstGeom prst="rect">
            <a:avLst/>
          </a:prstGeom>
          <a:noFill/>
          <a:ln/>
        </p:spPr>
        <p:txBody>
          <a:bodyPr wrap="square" lIns="0" tIns="0" rIns="0" bIns="0" rtlCol="0" anchor="ctr"/>
          <a:lstStyle/>
          <a:p>
            <a:pPr marL="0" indent="0" algn="ctr">
              <a:buNone/>
            </a:pPr>
            <a:r>
              <a:rPr lang="en-US" sz="1002" b="1" dirty="0">
                <a:solidFill>
                  <a:srgbClr val="FFFFFF"/>
                </a:solidFill>
                <a:latin typeface="Calibri" pitchFamily="34" charset="0"/>
                <a:ea typeface="Calibri" pitchFamily="34" charset="-122"/>
                <a:cs typeface="Calibri" pitchFamily="34" charset="-120"/>
              </a:rPr>
              <a:t>EMPLOYED</a:t>
            </a:r>
            <a:endParaRPr lang="en-US" sz="1002" dirty="0"/>
          </a:p>
        </p:txBody>
      </p:sp>
      <p:sp>
        <p:nvSpPr>
          <p:cNvPr id="4" name="Text 1"/>
          <p:cNvSpPr txBox="1"/>
          <p:nvPr/>
        </p:nvSpPr>
        <p:spPr>
          <a:xfrm rot="16200000">
            <a:off x="-213805" y="5318569"/>
            <a:ext cx="1048258"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NOT EMPLOYED</a:t>
            </a:r>
            <a:endParaRPr lang="en-US" sz="1005" dirty="0"/>
          </a:p>
        </p:txBody>
      </p:sp>
      <p:sp>
        <p:nvSpPr>
          <p:cNvPr id="5" name="Text 2"/>
          <p:cNvSpPr txBox="1"/>
          <p:nvPr/>
        </p:nvSpPr>
        <p:spPr>
          <a:xfrm>
            <a:off x="3311525" y="50724"/>
            <a:ext cx="8408416"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in detail II</a:t>
            </a:r>
            <a:endParaRPr lang="en-US" sz="3980" dirty="0"/>
          </a:p>
        </p:txBody>
      </p:sp>
      <p:sp>
        <p:nvSpPr>
          <p:cNvPr id="6" name="Text 3"/>
          <p:cNvSpPr txBox="1"/>
          <p:nvPr/>
        </p:nvSpPr>
        <p:spPr>
          <a:xfrm>
            <a:off x="7233285" y="745216"/>
            <a:ext cx="822833"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RITUALS</a:t>
            </a:r>
            <a:endParaRPr lang="en-US" sz="1128" dirty="0"/>
          </a:p>
        </p:txBody>
      </p:sp>
      <p:sp>
        <p:nvSpPr>
          <p:cNvPr id="7" name="Text 4"/>
          <p:cNvSpPr txBox="1"/>
          <p:nvPr/>
        </p:nvSpPr>
        <p:spPr>
          <a:xfrm>
            <a:off x="4203700" y="750042"/>
            <a:ext cx="159600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ACCOUNTABILITY</a:t>
            </a:r>
            <a:endParaRPr lang="en-US" sz="1128" dirty="0"/>
          </a:p>
        </p:txBody>
      </p:sp>
      <p:sp>
        <p:nvSpPr>
          <p:cNvPr id="8" name="Text 5"/>
          <p:cNvSpPr txBox="1"/>
          <p:nvPr/>
        </p:nvSpPr>
        <p:spPr>
          <a:xfrm>
            <a:off x="1601470" y="752963"/>
            <a:ext cx="978408"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VALUES</a:t>
            </a:r>
            <a:endParaRPr lang="en-US" sz="1128" dirty="0"/>
          </a:p>
        </p:txBody>
      </p:sp>
      <p:sp>
        <p:nvSpPr>
          <p:cNvPr id="9" name="Text 6"/>
          <p:cNvSpPr txBox="1"/>
          <p:nvPr/>
        </p:nvSpPr>
        <p:spPr>
          <a:xfrm>
            <a:off x="7679055" y="1052433"/>
            <a:ext cx="1076960"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Emphasis on generating ideas, brainstorming, a friendly spirit​</a:t>
            </a:r>
            <a:endParaRPr lang="en-US" sz="619" dirty="0"/>
          </a:p>
        </p:txBody>
      </p:sp>
      <p:sp>
        <p:nvSpPr>
          <p:cNvPr id="10" name="Text 7"/>
          <p:cNvSpPr txBox="1"/>
          <p:nvPr/>
        </p:nvSpPr>
        <p:spPr>
          <a:xfrm>
            <a:off x="6179185" y="1061006"/>
            <a:ext cx="1240536"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Team-building, long meetings, meetings with management</a:t>
            </a:r>
            <a:endParaRPr lang="en-US" sz="621" dirty="0"/>
          </a:p>
        </p:txBody>
      </p:sp>
      <p:sp>
        <p:nvSpPr>
          <p:cNvPr id="11" name="Text 8"/>
          <p:cNvSpPr txBox="1"/>
          <p:nvPr/>
        </p:nvSpPr>
        <p:spPr>
          <a:xfrm>
            <a:off x="2019300" y="1071864"/>
            <a:ext cx="1158240"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Creativity, Innovation, Agility, Purpose, Freedom, Playfulness and Fun​</a:t>
            </a:r>
            <a:endParaRPr lang="en-US" sz="619" dirty="0"/>
          </a:p>
        </p:txBody>
      </p:sp>
      <p:sp>
        <p:nvSpPr>
          <p:cNvPr id="12" name="Text 9"/>
          <p:cNvSpPr txBox="1"/>
          <p:nvPr/>
        </p:nvSpPr>
        <p:spPr>
          <a:xfrm>
            <a:off x="4924679" y="1071864"/>
            <a:ext cx="1014984"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By project, within the given team</a:t>
            </a:r>
            <a:endParaRPr lang="en-US" sz="619" dirty="0"/>
          </a:p>
        </p:txBody>
      </p:sp>
      <p:sp>
        <p:nvSpPr>
          <p:cNvPr id="13" name="Text 10"/>
          <p:cNvSpPr txBox="1"/>
          <p:nvPr/>
        </p:nvSpPr>
        <p:spPr>
          <a:xfrm>
            <a:off x="600710" y="1080437"/>
            <a:ext cx="1215263"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Collaboration, Security, Tradition, Stability, Loyalty​</a:t>
            </a:r>
            <a:endParaRPr lang="en-US" sz="621" dirty="0"/>
          </a:p>
        </p:txBody>
      </p:sp>
      <p:sp>
        <p:nvSpPr>
          <p:cNvPr id="14" name="Text 11"/>
          <p:cNvSpPr txBox="1"/>
          <p:nvPr/>
        </p:nvSpPr>
        <p:spPr>
          <a:xfrm>
            <a:off x="3369310" y="1080437"/>
            <a:ext cx="122250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The group, WE, it isn't divided up</a:t>
            </a:r>
            <a:endParaRPr lang="en-US" sz="621" dirty="0"/>
          </a:p>
        </p:txBody>
      </p:sp>
      <p:sp>
        <p:nvSpPr>
          <p:cNvPr id="15" name="Text 12"/>
          <p:cNvSpPr txBox="1"/>
          <p:nvPr/>
        </p:nvSpPr>
        <p:spPr>
          <a:xfrm>
            <a:off x="8829294" y="1671320"/>
            <a:ext cx="3108325" cy="1217041"/>
          </a:xfrm>
          <a:prstGeom prst="rect">
            <a:avLst/>
          </a:prstGeom>
          <a:noFill/>
          <a:ln/>
        </p:spPr>
        <p:txBody>
          <a:bodyPr wrap="square" lIns="0" tIns="0" rIns="0" bIns="0" rtlCol="0" anchor="t"/>
          <a:lstStyle/>
          <a:p>
            <a:pPr marL="0" indent="0" algn="l">
              <a:lnSpc>
                <a:spcPct val="100000"/>
              </a:lnSpc>
              <a:buNone/>
            </a:pPr>
            <a:r>
              <a:rPr lang="en-US" sz="900" dirty="0">
                <a:solidFill>
                  <a:srgbClr val="44546A"/>
                </a:solidFill>
                <a:latin typeface="Calibri" pitchFamily="34" charset="0"/>
                <a:ea typeface="Calibri" pitchFamily="34" charset="-122"/>
                <a:cs typeface="Calibri" pitchFamily="34" charset="-120"/>
              </a:rPr>
              <a:t>Employed young people prefer collective accountability, informal perks, and valuing loyalty and collaboration. Non-employed young people place a bit more value on creativity, innovation, brainstorming, and accountability within the given team. But even for them, a preference for clan values prevails.</a:t>
            </a:r>
            <a:endParaRPr lang="en-US" sz="900" dirty="0"/>
          </a:p>
        </p:txBody>
      </p:sp>
      <p:sp>
        <p:nvSpPr>
          <p:cNvPr id="16" name="Text 13"/>
          <p:cNvSpPr txBox="1"/>
          <p:nvPr/>
        </p:nvSpPr>
        <p:spPr>
          <a:xfrm>
            <a:off x="7588250" y="3086465"/>
            <a:ext cx="1162685" cy="4843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promotion is "an event." We celebrate successes, but we also sound the alarm when things aren't going well</a:t>
            </a:r>
            <a:endParaRPr lang="en-US" sz="619" dirty="0"/>
          </a:p>
        </p:txBody>
      </p:sp>
      <p:sp>
        <p:nvSpPr>
          <p:cNvPr id="17" name="Text 14"/>
          <p:cNvSpPr txBox="1"/>
          <p:nvPr/>
        </p:nvSpPr>
        <p:spPr>
          <a:xfrm>
            <a:off x="6185535" y="3214672"/>
            <a:ext cx="1009904" cy="3706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Meetings, perks through informal relationships, rewards for loyalty</a:t>
            </a:r>
            <a:endParaRPr lang="en-US" sz="621" dirty="0"/>
          </a:p>
        </p:txBody>
      </p:sp>
      <p:sp>
        <p:nvSpPr>
          <p:cNvPr id="18" name="Text 15"/>
          <p:cNvSpPr txBox="1"/>
          <p:nvPr/>
        </p:nvSpPr>
        <p:spPr>
          <a:xfrm>
            <a:off x="1984375" y="3227689"/>
            <a:ext cx="1183386" cy="3702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Mastery, Autonomy, Self-motivation, Achievement​, Ambition</a:t>
            </a:r>
            <a:endParaRPr lang="en-US" sz="619" dirty="0"/>
          </a:p>
        </p:txBody>
      </p:sp>
      <p:sp>
        <p:nvSpPr>
          <p:cNvPr id="19" name="Text 16"/>
          <p:cNvSpPr txBox="1"/>
          <p:nvPr/>
        </p:nvSpPr>
        <p:spPr>
          <a:xfrm>
            <a:off x="607060" y="3356594"/>
            <a:ext cx="1075055" cy="248317"/>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Efficiency, Precision, Obedience, Order and Routine</a:t>
            </a:r>
            <a:endParaRPr lang="en-US" sz="619" dirty="0"/>
          </a:p>
        </p:txBody>
      </p:sp>
      <p:sp>
        <p:nvSpPr>
          <p:cNvPr id="20" name="Text 17"/>
          <p:cNvSpPr txBox="1"/>
          <p:nvPr/>
        </p:nvSpPr>
        <p:spPr>
          <a:xfrm>
            <a:off x="3375914" y="3356594"/>
            <a:ext cx="944118" cy="344186"/>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Accountability is defined by the process and is clear</a:t>
            </a:r>
            <a:endParaRPr lang="en-US" sz="619" dirty="0"/>
          </a:p>
        </p:txBody>
      </p:sp>
      <p:sp>
        <p:nvSpPr>
          <p:cNvPr id="21" name="Text 18"/>
          <p:cNvSpPr txBox="1"/>
          <p:nvPr/>
        </p:nvSpPr>
        <p:spPr>
          <a:xfrm>
            <a:off x="4683506" y="3359198"/>
            <a:ext cx="1245108" cy="345437"/>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Individuals are accountable; basically, everyone for themselves</a:t>
            </a:r>
            <a:endParaRPr lang="en-US" sz="621" dirty="0"/>
          </a:p>
        </p:txBody>
      </p:sp>
      <p:sp>
        <p:nvSpPr>
          <p:cNvPr id="22" name="Text 19"/>
          <p:cNvSpPr txBox="1"/>
          <p:nvPr/>
        </p:nvSpPr>
        <p:spPr>
          <a:xfrm>
            <a:off x="7227570" y="3808202"/>
            <a:ext cx="822833"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RITUALS</a:t>
            </a:r>
            <a:endParaRPr lang="en-US" sz="1128" dirty="0"/>
          </a:p>
        </p:txBody>
      </p:sp>
      <p:sp>
        <p:nvSpPr>
          <p:cNvPr id="23" name="Text 20"/>
          <p:cNvSpPr txBox="1"/>
          <p:nvPr/>
        </p:nvSpPr>
        <p:spPr>
          <a:xfrm>
            <a:off x="4197985" y="3813028"/>
            <a:ext cx="159600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ACCOUNTABILITY</a:t>
            </a:r>
            <a:endParaRPr lang="en-US" sz="1128" dirty="0"/>
          </a:p>
        </p:txBody>
      </p:sp>
      <p:sp>
        <p:nvSpPr>
          <p:cNvPr id="24" name="Text 21"/>
          <p:cNvSpPr txBox="1"/>
          <p:nvPr/>
        </p:nvSpPr>
        <p:spPr>
          <a:xfrm>
            <a:off x="1595755" y="3816540"/>
            <a:ext cx="978154" cy="277178"/>
          </a:xfrm>
          <a:prstGeom prst="rect">
            <a:avLst/>
          </a:prstGeom>
          <a:noFill/>
          <a:ln/>
        </p:spPr>
        <p:txBody>
          <a:bodyPr wrap="square" lIns="0" tIns="0" rIns="0" bIns="0" rtlCol="0" anchor="t"/>
          <a:lstStyle/>
          <a:p>
            <a:pPr marL="0" indent="0" algn="l">
              <a:lnSpc>
                <a:spcPct val="100000"/>
              </a:lnSpc>
              <a:buNone/>
            </a:pPr>
            <a:r>
              <a:rPr lang="en-US" sz="1125" dirty="0">
                <a:solidFill>
                  <a:srgbClr val="FFFFFF"/>
                </a:solidFill>
                <a:latin typeface="Calibri" pitchFamily="34" charset="0"/>
                <a:ea typeface="Calibri" pitchFamily="34" charset="-122"/>
                <a:cs typeface="Calibri" pitchFamily="34" charset="-120"/>
              </a:rPr>
              <a:t>VALUES</a:t>
            </a:r>
            <a:endParaRPr lang="en-US" sz="1125" dirty="0"/>
          </a:p>
        </p:txBody>
      </p:sp>
      <p:sp>
        <p:nvSpPr>
          <p:cNvPr id="25" name="Text 22"/>
          <p:cNvSpPr txBox="1"/>
          <p:nvPr/>
        </p:nvSpPr>
        <p:spPr>
          <a:xfrm>
            <a:off x="9858375" y="3909569"/>
            <a:ext cx="434975"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Clan culture</a:t>
            </a:r>
            <a:endParaRPr lang="en-US" sz="677" dirty="0"/>
          </a:p>
        </p:txBody>
      </p:sp>
      <p:sp>
        <p:nvSpPr>
          <p:cNvPr id="26" name="Text 23"/>
          <p:cNvSpPr txBox="1"/>
          <p:nvPr/>
        </p:nvSpPr>
        <p:spPr>
          <a:xfrm>
            <a:off x="10389489" y="3909569"/>
            <a:ext cx="529717"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Innovative culture</a:t>
            </a:r>
            <a:endParaRPr lang="en-US" sz="677" dirty="0"/>
          </a:p>
        </p:txBody>
      </p:sp>
      <p:sp>
        <p:nvSpPr>
          <p:cNvPr id="27" name="Text 24"/>
          <p:cNvSpPr txBox="1"/>
          <p:nvPr/>
        </p:nvSpPr>
        <p:spPr>
          <a:xfrm>
            <a:off x="11028680" y="3909569"/>
            <a:ext cx="406146"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Market culture</a:t>
            </a:r>
            <a:endParaRPr lang="en-US" sz="677" dirty="0"/>
          </a:p>
        </p:txBody>
      </p:sp>
      <p:sp>
        <p:nvSpPr>
          <p:cNvPr id="28" name="Text 25"/>
          <p:cNvSpPr txBox="1"/>
          <p:nvPr/>
        </p:nvSpPr>
        <p:spPr>
          <a:xfrm>
            <a:off x="11532870" y="3909569"/>
            <a:ext cx="543560" cy="276732"/>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Hierarchical culture</a:t>
            </a:r>
            <a:endParaRPr lang="en-US" sz="677" dirty="0"/>
          </a:p>
        </p:txBody>
      </p:sp>
      <p:sp>
        <p:nvSpPr>
          <p:cNvPr id="29" name="Text 26"/>
          <p:cNvSpPr txBox="1"/>
          <p:nvPr/>
        </p:nvSpPr>
        <p:spPr>
          <a:xfrm>
            <a:off x="7673340" y="4115419"/>
            <a:ext cx="1080643"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Emphasis on generating ideas, brainstorming, a friendly spirit​</a:t>
            </a:r>
            <a:endParaRPr lang="en-US" sz="619" dirty="0"/>
          </a:p>
        </p:txBody>
      </p:sp>
      <p:sp>
        <p:nvSpPr>
          <p:cNvPr id="30" name="Text 27"/>
          <p:cNvSpPr txBox="1"/>
          <p:nvPr/>
        </p:nvSpPr>
        <p:spPr>
          <a:xfrm>
            <a:off x="6173470" y="4123992"/>
            <a:ext cx="1240663"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Team-building, long meetings, meetings with management</a:t>
            </a:r>
            <a:endParaRPr lang="en-US" sz="621" dirty="0"/>
          </a:p>
        </p:txBody>
      </p:sp>
      <p:sp>
        <p:nvSpPr>
          <p:cNvPr id="31" name="Text 28"/>
          <p:cNvSpPr txBox="1"/>
          <p:nvPr/>
        </p:nvSpPr>
        <p:spPr>
          <a:xfrm>
            <a:off x="2013966" y="4134723"/>
            <a:ext cx="1154430" cy="3700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Creativity, Innovation, Agility, Purpose, Freedom, Playfulness and Fun​</a:t>
            </a:r>
            <a:endParaRPr lang="en-US" sz="619" dirty="0"/>
          </a:p>
        </p:txBody>
      </p:sp>
      <p:sp>
        <p:nvSpPr>
          <p:cNvPr id="32" name="Text 29"/>
          <p:cNvSpPr txBox="1"/>
          <p:nvPr/>
        </p:nvSpPr>
        <p:spPr>
          <a:xfrm>
            <a:off x="4919091" y="4134723"/>
            <a:ext cx="1014984"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By project, within the given team</a:t>
            </a:r>
            <a:endParaRPr lang="en-US" sz="619" dirty="0"/>
          </a:p>
        </p:txBody>
      </p:sp>
      <p:sp>
        <p:nvSpPr>
          <p:cNvPr id="33" name="Text 30"/>
          <p:cNvSpPr txBox="1"/>
          <p:nvPr/>
        </p:nvSpPr>
        <p:spPr>
          <a:xfrm>
            <a:off x="594995" y="4143423"/>
            <a:ext cx="1241933" cy="345437"/>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Collaboration, Security, Tradition, Stability, Loyalty, Collaboration​</a:t>
            </a:r>
            <a:endParaRPr lang="en-US" sz="621" dirty="0"/>
          </a:p>
        </p:txBody>
      </p:sp>
      <p:sp>
        <p:nvSpPr>
          <p:cNvPr id="34" name="Text 31"/>
          <p:cNvSpPr txBox="1"/>
          <p:nvPr/>
        </p:nvSpPr>
        <p:spPr>
          <a:xfrm>
            <a:off x="3363595" y="4143423"/>
            <a:ext cx="1222502"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The group, WE, it isn't divided up</a:t>
            </a:r>
            <a:endParaRPr lang="en-US" sz="621" dirty="0"/>
          </a:p>
        </p:txBody>
      </p:sp>
      <p:sp>
        <p:nvSpPr>
          <p:cNvPr id="35" name="Text 32"/>
          <p:cNvSpPr txBox="1"/>
          <p:nvPr/>
        </p:nvSpPr>
        <p:spPr>
          <a:xfrm>
            <a:off x="8875395" y="4329727"/>
            <a:ext cx="829691"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VALUES</a:t>
            </a:r>
            <a:endParaRPr lang="en-US" sz="903" dirty="0"/>
          </a:p>
        </p:txBody>
      </p:sp>
      <p:sp>
        <p:nvSpPr>
          <p:cNvPr id="36" name="Text 33"/>
          <p:cNvSpPr txBox="1"/>
          <p:nvPr/>
        </p:nvSpPr>
        <p:spPr>
          <a:xfrm>
            <a:off x="8875395" y="4541555"/>
            <a:ext cx="907669" cy="204634"/>
          </a:xfrm>
          <a:prstGeom prst="rect">
            <a:avLst/>
          </a:prstGeom>
          <a:noFill/>
          <a:ln/>
        </p:spPr>
        <p:txBody>
          <a:bodyPr wrap="square" lIns="0" tIns="0" rIns="0" bIns="0" rtlCol="0" anchor="t"/>
          <a:lstStyle/>
          <a:p>
            <a:pPr marL="0" indent="0" algn="l">
              <a:lnSpc>
                <a:spcPct val="100000"/>
              </a:lnSpc>
              <a:buNone/>
            </a:pPr>
            <a:r>
              <a:rPr lang="en-US" sz="831" dirty="0">
                <a:solidFill>
                  <a:srgbClr val="3B3838"/>
                </a:solidFill>
                <a:latin typeface="Calibri" pitchFamily="34" charset="0"/>
                <a:ea typeface="Calibri" pitchFamily="34" charset="-122"/>
                <a:cs typeface="Calibri" pitchFamily="34" charset="-120"/>
              </a:rPr>
              <a:t>ACCOUNTABILITY</a:t>
            </a:r>
            <a:endParaRPr lang="en-US" sz="831" dirty="0"/>
          </a:p>
        </p:txBody>
      </p:sp>
      <p:sp>
        <p:nvSpPr>
          <p:cNvPr id="37" name="Text 34"/>
          <p:cNvSpPr txBox="1"/>
          <p:nvPr/>
        </p:nvSpPr>
        <p:spPr>
          <a:xfrm>
            <a:off x="8875395" y="4749462"/>
            <a:ext cx="692150"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RITUALS</a:t>
            </a:r>
            <a:endParaRPr lang="en-US" sz="903" dirty="0"/>
          </a:p>
        </p:txBody>
      </p:sp>
      <p:sp>
        <p:nvSpPr>
          <p:cNvPr id="38" name="Text 35"/>
          <p:cNvSpPr txBox="1"/>
          <p:nvPr/>
        </p:nvSpPr>
        <p:spPr>
          <a:xfrm>
            <a:off x="8875395" y="4959266"/>
            <a:ext cx="829691"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VALUES</a:t>
            </a:r>
            <a:endParaRPr lang="en-US" sz="903" dirty="0"/>
          </a:p>
        </p:txBody>
      </p:sp>
      <p:sp>
        <p:nvSpPr>
          <p:cNvPr id="39" name="Text 36"/>
          <p:cNvSpPr txBox="1"/>
          <p:nvPr/>
        </p:nvSpPr>
        <p:spPr>
          <a:xfrm>
            <a:off x="8875395" y="5171491"/>
            <a:ext cx="907034" cy="204491"/>
          </a:xfrm>
          <a:prstGeom prst="rect">
            <a:avLst/>
          </a:prstGeom>
          <a:noFill/>
          <a:ln/>
        </p:spPr>
        <p:txBody>
          <a:bodyPr wrap="square" lIns="0" tIns="0" rIns="0" bIns="0" rtlCol="0" anchor="t"/>
          <a:lstStyle/>
          <a:p>
            <a:pPr marL="0" indent="0" algn="l">
              <a:lnSpc>
                <a:spcPct val="100000"/>
              </a:lnSpc>
              <a:buNone/>
            </a:pPr>
            <a:r>
              <a:rPr lang="en-US" sz="830" dirty="0">
                <a:solidFill>
                  <a:srgbClr val="3B3838"/>
                </a:solidFill>
                <a:latin typeface="Calibri" pitchFamily="34" charset="0"/>
                <a:ea typeface="Calibri" pitchFamily="34" charset="-122"/>
                <a:cs typeface="Calibri" pitchFamily="34" charset="-120"/>
              </a:rPr>
              <a:t>ACCOUNTABILITY</a:t>
            </a:r>
            <a:endParaRPr lang="en-US" sz="830" dirty="0"/>
          </a:p>
        </p:txBody>
      </p:sp>
      <p:sp>
        <p:nvSpPr>
          <p:cNvPr id="40" name="Text 37"/>
          <p:cNvSpPr txBox="1"/>
          <p:nvPr/>
        </p:nvSpPr>
        <p:spPr>
          <a:xfrm>
            <a:off x="8875395" y="5379339"/>
            <a:ext cx="692150" cy="221742"/>
          </a:xfrm>
          <a:prstGeom prst="rect">
            <a:avLst/>
          </a:prstGeom>
          <a:noFill/>
          <a:ln/>
        </p:spPr>
        <p:txBody>
          <a:bodyPr wrap="square" lIns="0" tIns="0" rIns="0" bIns="0" rtlCol="0" anchor="t"/>
          <a:lstStyle/>
          <a:p>
            <a:pPr marL="0" indent="0" algn="l">
              <a:lnSpc>
                <a:spcPct val="100000"/>
              </a:lnSpc>
              <a:buNone/>
            </a:pPr>
            <a:r>
              <a:rPr lang="en-US" sz="900" dirty="0">
                <a:solidFill>
                  <a:srgbClr val="3B3838"/>
                </a:solidFill>
                <a:latin typeface="Calibri" pitchFamily="34" charset="0"/>
                <a:ea typeface="Calibri" pitchFamily="34" charset="-122"/>
                <a:cs typeface="Calibri" pitchFamily="34" charset="-120"/>
              </a:rPr>
              <a:t>RITUALS</a:t>
            </a:r>
            <a:endParaRPr lang="en-US" sz="900" dirty="0"/>
          </a:p>
        </p:txBody>
      </p:sp>
      <p:sp>
        <p:nvSpPr>
          <p:cNvPr id="41" name="Text 38"/>
          <p:cNvSpPr txBox="1"/>
          <p:nvPr/>
        </p:nvSpPr>
        <p:spPr>
          <a:xfrm>
            <a:off x="9122410" y="5680337"/>
            <a:ext cx="1332357"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CURRENT CULTURE</a:t>
            </a:r>
            <a:endParaRPr lang="en-US" sz="977" dirty="0"/>
          </a:p>
        </p:txBody>
      </p:sp>
      <p:sp>
        <p:nvSpPr>
          <p:cNvPr id="42" name="Text 39"/>
          <p:cNvSpPr txBox="1"/>
          <p:nvPr/>
        </p:nvSpPr>
        <p:spPr>
          <a:xfrm>
            <a:off x="10645394" y="5680337"/>
            <a:ext cx="1395603"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PREFERRED CULTURE</a:t>
            </a:r>
            <a:endParaRPr lang="en-US" sz="977" dirty="0"/>
          </a:p>
        </p:txBody>
      </p:sp>
      <p:sp>
        <p:nvSpPr>
          <p:cNvPr id="43" name="Text 40"/>
          <p:cNvSpPr txBox="1"/>
          <p:nvPr/>
        </p:nvSpPr>
        <p:spPr>
          <a:xfrm>
            <a:off x="9672955" y="6006259"/>
            <a:ext cx="699389" cy="338614"/>
          </a:xfrm>
          <a:prstGeom prst="rect">
            <a:avLst/>
          </a:prstGeom>
          <a:noFill/>
          <a:ln/>
        </p:spPr>
        <p:txBody>
          <a:bodyPr wrap="square" lIns="0" tIns="0" rIns="0" bIns="0" rtlCol="0" anchor="t"/>
          <a:lstStyle/>
          <a:p>
            <a:pPr marL="0" indent="0" algn="ctr">
              <a:lnSpc>
                <a:spcPct val="100000"/>
              </a:lnSpc>
              <a:buNone/>
            </a:pPr>
            <a:r>
              <a:rPr lang="en-US" sz="844" dirty="0">
                <a:solidFill>
                  <a:srgbClr val="16A085"/>
                </a:solidFill>
                <a:latin typeface="Calibri" pitchFamily="34" charset="0"/>
                <a:ea typeface="Calibri" pitchFamily="34" charset="-122"/>
                <a:cs typeface="Calibri" pitchFamily="34" charset="-120"/>
              </a:rPr>
              <a:t>CURRENT CULTURE</a:t>
            </a:r>
            <a:endParaRPr lang="en-US" sz="844" dirty="0"/>
          </a:p>
        </p:txBody>
      </p:sp>
      <p:sp>
        <p:nvSpPr>
          <p:cNvPr id="44" name="Text 41"/>
          <p:cNvSpPr txBox="1"/>
          <p:nvPr/>
        </p:nvSpPr>
        <p:spPr>
          <a:xfrm>
            <a:off x="11068304" y="6006259"/>
            <a:ext cx="899795" cy="338614"/>
          </a:xfrm>
          <a:prstGeom prst="rect">
            <a:avLst/>
          </a:prstGeom>
          <a:noFill/>
          <a:ln/>
        </p:spPr>
        <p:txBody>
          <a:bodyPr wrap="square" lIns="0" tIns="0" rIns="0" bIns="0" rtlCol="0" anchor="t"/>
          <a:lstStyle/>
          <a:p>
            <a:pPr marL="0" indent="0" algn="ctr">
              <a:lnSpc>
                <a:spcPct val="100000"/>
              </a:lnSpc>
              <a:buNone/>
            </a:pPr>
            <a:r>
              <a:rPr lang="en-US" sz="844" dirty="0">
                <a:solidFill>
                  <a:srgbClr val="C0392B"/>
                </a:solidFill>
                <a:latin typeface="Calibri" pitchFamily="34" charset="0"/>
                <a:ea typeface="Calibri" pitchFamily="34" charset="-122"/>
                <a:cs typeface="Calibri" pitchFamily="34" charset="-120"/>
              </a:rPr>
              <a:t>PREFERRED CULTURE</a:t>
            </a:r>
            <a:endParaRPr lang="en-US" sz="844" dirty="0"/>
          </a:p>
        </p:txBody>
      </p:sp>
      <p:sp>
        <p:nvSpPr>
          <p:cNvPr id="45" name="Text 42"/>
          <p:cNvSpPr txBox="1"/>
          <p:nvPr/>
        </p:nvSpPr>
        <p:spPr>
          <a:xfrm>
            <a:off x="7582916" y="6149324"/>
            <a:ext cx="1157097" cy="484394"/>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promotion is "an event." We celebrate successes, but we also sound the alarm when things aren't going well</a:t>
            </a:r>
            <a:endParaRPr lang="en-US" sz="619" dirty="0"/>
          </a:p>
        </p:txBody>
      </p:sp>
      <p:sp>
        <p:nvSpPr>
          <p:cNvPr id="46" name="Text 43"/>
          <p:cNvSpPr txBox="1"/>
          <p:nvPr/>
        </p:nvSpPr>
        <p:spPr>
          <a:xfrm>
            <a:off x="6180201" y="6278229"/>
            <a:ext cx="1006094" cy="370094"/>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Meetings, perks through informal relationships, rewards for loyalty</a:t>
            </a:r>
            <a:endParaRPr lang="en-US" sz="619" dirty="0"/>
          </a:p>
        </p:txBody>
      </p:sp>
      <p:sp>
        <p:nvSpPr>
          <p:cNvPr id="47" name="Text 44"/>
          <p:cNvSpPr txBox="1"/>
          <p:nvPr/>
        </p:nvSpPr>
        <p:spPr>
          <a:xfrm>
            <a:off x="1979041" y="6290379"/>
            <a:ext cx="1183005" cy="370390"/>
          </a:xfrm>
          <a:prstGeom prst="rect">
            <a:avLst/>
          </a:prstGeom>
          <a:noFill/>
          <a:ln/>
        </p:spPr>
        <p:txBody>
          <a:bodyPr wrap="square" lIns="0" tIns="0" rIns="0" bIns="0" rtlCol="0" anchor="t"/>
          <a:lstStyle/>
          <a:p>
            <a:pPr marL="0" indent="0" algn="r">
              <a:lnSpc>
                <a:spcPct val="100000"/>
              </a:lnSpc>
              <a:buNone/>
            </a:pPr>
            <a:r>
              <a:rPr lang="en-US" sz="620" dirty="0">
                <a:solidFill>
                  <a:srgbClr val="3C3C3C"/>
                </a:solidFill>
                <a:latin typeface="Calibri" pitchFamily="34" charset="0"/>
                <a:ea typeface="Calibri" pitchFamily="34" charset="-122"/>
                <a:cs typeface="Calibri" pitchFamily="34" charset="-120"/>
              </a:rPr>
              <a:t>Mastery, Autonomy, Self-motivation, Achievement​, Ambition</a:t>
            </a:r>
            <a:endParaRPr lang="en-US" sz="620" dirty="0"/>
          </a:p>
        </p:txBody>
      </p:sp>
      <p:sp>
        <p:nvSpPr>
          <p:cNvPr id="48" name="Text 45"/>
          <p:cNvSpPr txBox="1"/>
          <p:nvPr/>
        </p:nvSpPr>
        <p:spPr>
          <a:xfrm>
            <a:off x="9175496" y="6365812"/>
            <a:ext cx="1678305" cy="216700"/>
          </a:xfrm>
          <a:prstGeom prst="rect">
            <a:avLst/>
          </a:prstGeom>
          <a:noFill/>
          <a:ln/>
        </p:spPr>
        <p:txBody>
          <a:bodyPr wrap="square" lIns="0" tIns="0" rIns="0" bIns="0" rtlCol="0" anchor="t"/>
          <a:lstStyle/>
          <a:p>
            <a:pPr marL="0" indent="0" algn="l">
              <a:lnSpc>
                <a:spcPct val="100000"/>
              </a:lnSpc>
              <a:buNone/>
            </a:pPr>
            <a:r>
              <a:rPr lang="en-US" sz="880" i="1" dirty="0">
                <a:solidFill>
                  <a:srgbClr val="000000"/>
                </a:solidFill>
                <a:latin typeface="Calibri" pitchFamily="34" charset="0"/>
                <a:ea typeface="Calibri" pitchFamily="34" charset="-122"/>
                <a:cs typeface="Calibri" pitchFamily="34" charset="-120"/>
              </a:rPr>
              <a:t>Base: young people who work</a:t>
            </a:r>
            <a:endParaRPr lang="en-US" sz="880" dirty="0"/>
          </a:p>
        </p:txBody>
      </p:sp>
      <p:sp>
        <p:nvSpPr>
          <p:cNvPr id="49" name="Text 46"/>
          <p:cNvSpPr txBox="1"/>
          <p:nvPr/>
        </p:nvSpPr>
        <p:spPr>
          <a:xfrm>
            <a:off x="10826750" y="6365156"/>
            <a:ext cx="13200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50" name="Text 47"/>
          <p:cNvSpPr txBox="1"/>
          <p:nvPr/>
        </p:nvSpPr>
        <p:spPr>
          <a:xfrm>
            <a:off x="639826" y="6419263"/>
            <a:ext cx="1177417" cy="249220"/>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Efficiency, Precision, Obedience, Order and Routine</a:t>
            </a:r>
            <a:endParaRPr lang="en-US" sz="621" dirty="0"/>
          </a:p>
        </p:txBody>
      </p:sp>
      <p:sp>
        <p:nvSpPr>
          <p:cNvPr id="51" name="Text 48"/>
          <p:cNvSpPr txBox="1"/>
          <p:nvPr/>
        </p:nvSpPr>
        <p:spPr>
          <a:xfrm>
            <a:off x="3370326" y="6419263"/>
            <a:ext cx="944118" cy="345437"/>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Accountability is defined by the process and is clear</a:t>
            </a:r>
            <a:endParaRPr lang="en-US" sz="621" dirty="0"/>
          </a:p>
        </p:txBody>
      </p:sp>
      <p:sp>
        <p:nvSpPr>
          <p:cNvPr id="52" name="Text 49"/>
          <p:cNvSpPr txBox="1"/>
          <p:nvPr/>
        </p:nvSpPr>
        <p:spPr>
          <a:xfrm>
            <a:off x="4677791" y="6422755"/>
            <a:ext cx="1245235" cy="344186"/>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Individuals are accountable; basically, everyone for themselves</a:t>
            </a:r>
            <a:endParaRPr lang="en-US" sz="619" dirty="0"/>
          </a:p>
        </p:txBody>
      </p:sp>
      <p:sp>
        <p:nvSpPr>
          <p:cNvPr id="53" name="Text 50"/>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35 / Corporate Culture</a:t>
            </a:r>
            <a:endParaRPr lang="en-US" sz="1128"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home/claude/deck/bg_clean/pg-36.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rot="16200000">
            <a:off x="-94234" y="2257298"/>
            <a:ext cx="820547" cy="200025"/>
          </a:xfrm>
          <a:prstGeom prst="rect">
            <a:avLst/>
          </a:prstGeom>
          <a:noFill/>
          <a:ln/>
        </p:spPr>
        <p:txBody>
          <a:bodyPr wrap="square" lIns="0" tIns="0" rIns="0" bIns="0" rtlCol="0" anchor="ctr"/>
          <a:lstStyle/>
          <a:p>
            <a:pPr marL="0" indent="0" algn="ctr">
              <a:buNone/>
            </a:pPr>
            <a:r>
              <a:rPr lang="en-US" sz="1002" b="1" dirty="0">
                <a:solidFill>
                  <a:srgbClr val="FFFFFF"/>
                </a:solidFill>
                <a:latin typeface="Calibri" pitchFamily="34" charset="0"/>
                <a:ea typeface="Calibri" pitchFamily="34" charset="-122"/>
                <a:cs typeface="Calibri" pitchFamily="34" charset="-120"/>
              </a:rPr>
              <a:t>EMPLOYED</a:t>
            </a:r>
            <a:endParaRPr lang="en-US" sz="1002" dirty="0"/>
          </a:p>
        </p:txBody>
      </p:sp>
      <p:sp>
        <p:nvSpPr>
          <p:cNvPr id="4" name="Text 1"/>
          <p:cNvSpPr txBox="1"/>
          <p:nvPr/>
        </p:nvSpPr>
        <p:spPr>
          <a:xfrm rot="16200000">
            <a:off x="-213805" y="5318569"/>
            <a:ext cx="1048258" cy="200025"/>
          </a:xfrm>
          <a:prstGeom prst="rect">
            <a:avLst/>
          </a:prstGeom>
          <a:noFill/>
          <a:ln/>
        </p:spPr>
        <p:txBody>
          <a:bodyPr wrap="square" lIns="0" tIns="0" rIns="0" bIns="0" rtlCol="0" anchor="ctr"/>
          <a:lstStyle/>
          <a:p>
            <a:pPr marL="0" indent="0" algn="ctr">
              <a:buNone/>
            </a:pPr>
            <a:r>
              <a:rPr lang="en-US" sz="1005" b="1" dirty="0">
                <a:solidFill>
                  <a:srgbClr val="FFFFFF"/>
                </a:solidFill>
                <a:latin typeface="Calibri" pitchFamily="34" charset="0"/>
                <a:ea typeface="Calibri" pitchFamily="34" charset="-122"/>
                <a:cs typeface="Calibri" pitchFamily="34" charset="-120"/>
              </a:rPr>
              <a:t>NOT EMPLOYED</a:t>
            </a:r>
            <a:endParaRPr lang="en-US" sz="1005" dirty="0"/>
          </a:p>
        </p:txBody>
      </p:sp>
      <p:sp>
        <p:nvSpPr>
          <p:cNvPr id="5" name="Text 2"/>
          <p:cNvSpPr txBox="1"/>
          <p:nvPr/>
        </p:nvSpPr>
        <p:spPr>
          <a:xfrm>
            <a:off x="3249676" y="50724"/>
            <a:ext cx="8482457" cy="980592"/>
          </a:xfrm>
          <a:prstGeom prst="rect">
            <a:avLst/>
          </a:prstGeom>
          <a:noFill/>
          <a:ln/>
        </p:spPr>
        <p:txBody>
          <a:bodyPr wrap="square" lIns="0" tIns="0" rIns="0" bIns="0" rtlCol="0" anchor="t"/>
          <a:lstStyle/>
          <a:p>
            <a:pPr marL="0" indent="0" algn="l">
              <a:lnSpc>
                <a:spcPct val="100000"/>
              </a:lnSpc>
              <a:buNone/>
            </a:pPr>
            <a:r>
              <a:rPr lang="en-US" sz="3980" dirty="0">
                <a:solidFill>
                  <a:srgbClr val="5C5F63"/>
                </a:solidFill>
                <a:latin typeface="Calibri" pitchFamily="34" charset="0"/>
                <a:ea typeface="Calibri" pitchFamily="34" charset="-122"/>
                <a:cs typeface="Calibri" pitchFamily="34" charset="-120"/>
              </a:rPr>
              <a:t>Corporate culture in detail III</a:t>
            </a:r>
            <a:endParaRPr lang="en-US" sz="3980" dirty="0"/>
          </a:p>
        </p:txBody>
      </p:sp>
      <p:sp>
        <p:nvSpPr>
          <p:cNvPr id="6" name="Text 3"/>
          <p:cNvSpPr txBox="1"/>
          <p:nvPr/>
        </p:nvSpPr>
        <p:spPr>
          <a:xfrm>
            <a:off x="7118985" y="745216"/>
            <a:ext cx="11971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WORKPLACE</a:t>
            </a:r>
            <a:endParaRPr lang="en-US" sz="1128" dirty="0"/>
          </a:p>
        </p:txBody>
      </p:sp>
      <p:sp>
        <p:nvSpPr>
          <p:cNvPr id="7" name="Text 4"/>
          <p:cNvSpPr txBox="1"/>
          <p:nvPr/>
        </p:nvSpPr>
        <p:spPr>
          <a:xfrm>
            <a:off x="4252976" y="750042"/>
            <a:ext cx="143852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PHYSICAL TRAITS</a:t>
            </a:r>
            <a:endParaRPr lang="en-US" sz="1128" dirty="0"/>
          </a:p>
        </p:txBody>
      </p:sp>
      <p:sp>
        <p:nvSpPr>
          <p:cNvPr id="8" name="Text 5"/>
          <p:cNvSpPr txBox="1"/>
          <p:nvPr/>
        </p:nvSpPr>
        <p:spPr>
          <a:xfrm>
            <a:off x="1425194" y="752963"/>
            <a:ext cx="1686560"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MYTHS AND STORIES</a:t>
            </a:r>
            <a:endParaRPr lang="en-US" sz="1128" dirty="0"/>
          </a:p>
        </p:txBody>
      </p:sp>
      <p:sp>
        <p:nvSpPr>
          <p:cNvPr id="9" name="Text 6"/>
          <p:cNvSpPr txBox="1"/>
          <p:nvPr/>
        </p:nvSpPr>
        <p:spPr>
          <a:xfrm>
            <a:off x="7896479" y="1052433"/>
            <a:ext cx="852043"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An informal, functional layout</a:t>
            </a:r>
            <a:endParaRPr lang="en-US" sz="619" dirty="0"/>
          </a:p>
        </p:txBody>
      </p:sp>
      <p:sp>
        <p:nvSpPr>
          <p:cNvPr id="10" name="Text 7"/>
          <p:cNvSpPr txBox="1"/>
          <p:nvPr/>
        </p:nvSpPr>
        <p:spPr>
          <a:xfrm>
            <a:off x="6217285" y="1060973"/>
            <a:ext cx="1257173" cy="153295"/>
          </a:xfrm>
          <a:prstGeom prst="rect">
            <a:avLst/>
          </a:prstGeom>
          <a:noFill/>
          <a:ln/>
        </p:spPr>
        <p:txBody>
          <a:bodyPr wrap="square" lIns="0" tIns="0" rIns="0" bIns="0" rtlCol="0" anchor="t"/>
          <a:lstStyle/>
          <a:p>
            <a:pPr marL="0" indent="0" algn="l">
              <a:lnSpc>
                <a:spcPct val="100000"/>
              </a:lnSpc>
              <a:buNone/>
            </a:pPr>
            <a:r>
              <a:rPr lang="en-US" sz="622" dirty="0">
                <a:solidFill>
                  <a:srgbClr val="3C3C3C"/>
                </a:solidFill>
                <a:latin typeface="Calibri" pitchFamily="34" charset="0"/>
                <a:ea typeface="Calibri" pitchFamily="34" charset="-122"/>
                <a:cs typeface="Calibri" pitchFamily="34" charset="-120"/>
              </a:rPr>
              <a:t>A homely atmosphere, cosiness</a:t>
            </a:r>
            <a:endParaRPr lang="en-US" sz="622" dirty="0"/>
          </a:p>
        </p:txBody>
      </p:sp>
      <p:sp>
        <p:nvSpPr>
          <p:cNvPr id="11" name="Text 8"/>
          <p:cNvSpPr txBox="1"/>
          <p:nvPr/>
        </p:nvSpPr>
        <p:spPr>
          <a:xfrm>
            <a:off x="1990725" y="1071864"/>
            <a:ext cx="1187069"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Product or service successes on the market, top projects​</a:t>
            </a:r>
            <a:endParaRPr lang="en-US" sz="619" dirty="0"/>
          </a:p>
        </p:txBody>
      </p:sp>
      <p:sp>
        <p:nvSpPr>
          <p:cNvPr id="12" name="Text 9"/>
          <p:cNvSpPr txBox="1"/>
          <p:nvPr/>
        </p:nvSpPr>
        <p:spPr>
          <a:xfrm>
            <a:off x="4729480" y="1071864"/>
            <a:ext cx="1216787" cy="4845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fully informal dress code, frequent work-from-home, leadership works alongside people and hosts joint parties</a:t>
            </a:r>
            <a:endParaRPr lang="en-US" sz="619" dirty="0"/>
          </a:p>
        </p:txBody>
      </p:sp>
      <p:sp>
        <p:nvSpPr>
          <p:cNvPr id="13" name="Text 10"/>
          <p:cNvSpPr txBox="1"/>
          <p:nvPr/>
        </p:nvSpPr>
        <p:spPr>
          <a:xfrm>
            <a:off x="600710" y="1080437"/>
            <a:ext cx="1127760" cy="370411"/>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Founders, decency and respect, overcoming internal problems</a:t>
            </a:r>
            <a:endParaRPr lang="en-US" sz="621" dirty="0"/>
          </a:p>
        </p:txBody>
      </p:sp>
      <p:sp>
        <p:nvSpPr>
          <p:cNvPr id="14" name="Text 11"/>
          <p:cNvSpPr txBox="1"/>
          <p:nvPr/>
        </p:nvSpPr>
        <p:spPr>
          <a:xfrm>
            <a:off x="3369310" y="1080437"/>
            <a:ext cx="1201166" cy="48496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 more relaxed dress code, open-plan space for staff, plenty of meeting rooms</a:t>
            </a:r>
            <a:endParaRPr lang="en-US" sz="621" dirty="0"/>
          </a:p>
        </p:txBody>
      </p:sp>
      <p:sp>
        <p:nvSpPr>
          <p:cNvPr id="15" name="Text 12"/>
          <p:cNvSpPr txBox="1"/>
          <p:nvPr/>
        </p:nvSpPr>
        <p:spPr>
          <a:xfrm>
            <a:off x="8829294" y="1753172"/>
            <a:ext cx="3156458" cy="1046035"/>
          </a:xfrm>
          <a:prstGeom prst="rect">
            <a:avLst/>
          </a:prstGeom>
          <a:noFill/>
          <a:ln/>
        </p:spPr>
        <p:txBody>
          <a:bodyPr wrap="square" lIns="0" tIns="0" rIns="0" bIns="0" rtlCol="0" anchor="t"/>
          <a:lstStyle/>
          <a:p>
            <a:pPr marL="0" indent="0" algn="l">
              <a:lnSpc>
                <a:spcPct val="100000"/>
              </a:lnSpc>
              <a:buNone/>
            </a:pPr>
            <a:r>
              <a:rPr lang="en-US" sz="902" dirty="0">
                <a:solidFill>
                  <a:srgbClr val="595959"/>
                </a:solidFill>
                <a:latin typeface="Calibri" pitchFamily="34" charset="0"/>
                <a:ea typeface="Calibri" pitchFamily="34" charset="-122"/>
                <a:cs typeface="Calibri" pitchFamily="34" charset="-120"/>
              </a:rPr>
              <a:t>Both groups of young people prefer open-plan space, a relaxed dress code, and a homely atmosphere. Among employed young people this preference is even stronger, while non-employed young people place a bit more emphasis on an informal style and celebrating top projects on the market.</a:t>
            </a:r>
            <a:endParaRPr lang="en-US" sz="902" dirty="0"/>
          </a:p>
        </p:txBody>
      </p:sp>
      <p:sp>
        <p:nvSpPr>
          <p:cNvPr id="16" name="Text 13"/>
          <p:cNvSpPr txBox="1"/>
          <p:nvPr/>
        </p:nvSpPr>
        <p:spPr>
          <a:xfrm>
            <a:off x="2008251" y="3227689"/>
            <a:ext cx="1161669" cy="370221"/>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Celebrating our top performers, achieving the dream, beating the competition​</a:t>
            </a:r>
            <a:endParaRPr lang="en-US" sz="619" dirty="0"/>
          </a:p>
        </p:txBody>
      </p:sp>
      <p:sp>
        <p:nvSpPr>
          <p:cNvPr id="17" name="Text 14"/>
          <p:cNvSpPr txBox="1"/>
          <p:nvPr/>
        </p:nvSpPr>
        <p:spPr>
          <a:xfrm>
            <a:off x="607060" y="3234103"/>
            <a:ext cx="1029081" cy="441655"/>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Being aligned with the company, faithful service to the company, long-tenured employees</a:t>
            </a:r>
            <a:endParaRPr lang="en-US" sz="621" dirty="0"/>
          </a:p>
        </p:txBody>
      </p:sp>
      <p:sp>
        <p:nvSpPr>
          <p:cNvPr id="18" name="Text 15"/>
          <p:cNvSpPr txBox="1"/>
          <p:nvPr/>
        </p:nvSpPr>
        <p:spPr>
          <a:xfrm>
            <a:off x="3375914" y="3234103"/>
            <a:ext cx="1236853" cy="370411"/>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 prescribed formal dress code. Top management is separated from the rest of the company.​</a:t>
            </a:r>
            <a:endParaRPr lang="en-US" sz="621" dirty="0"/>
          </a:p>
        </p:txBody>
      </p:sp>
      <p:sp>
        <p:nvSpPr>
          <p:cNvPr id="19" name="Text 16"/>
          <p:cNvSpPr txBox="1"/>
          <p:nvPr/>
        </p:nvSpPr>
        <p:spPr>
          <a:xfrm>
            <a:off x="4651629" y="3237595"/>
            <a:ext cx="1283462" cy="36996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Whoever performs gets perks and better benefits; an informal but professional dress code</a:t>
            </a:r>
            <a:endParaRPr lang="en-US" sz="619" dirty="0"/>
          </a:p>
        </p:txBody>
      </p:sp>
      <p:sp>
        <p:nvSpPr>
          <p:cNvPr id="20" name="Text 17"/>
          <p:cNvSpPr txBox="1"/>
          <p:nvPr/>
        </p:nvSpPr>
        <p:spPr>
          <a:xfrm>
            <a:off x="7712456" y="3330559"/>
            <a:ext cx="1027176"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professional environment, a buzzing organism</a:t>
            </a:r>
            <a:endParaRPr lang="en-US" sz="619" dirty="0"/>
          </a:p>
        </p:txBody>
      </p:sp>
      <p:sp>
        <p:nvSpPr>
          <p:cNvPr id="21" name="Text 18"/>
          <p:cNvSpPr txBox="1"/>
          <p:nvPr/>
        </p:nvSpPr>
        <p:spPr>
          <a:xfrm>
            <a:off x="6185535" y="3337290"/>
            <a:ext cx="1038098" cy="248317"/>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Neutral, formal, drab to some</a:t>
            </a:r>
            <a:endParaRPr lang="en-US" sz="619" dirty="0"/>
          </a:p>
        </p:txBody>
      </p:sp>
      <p:sp>
        <p:nvSpPr>
          <p:cNvPr id="22" name="Text 19"/>
          <p:cNvSpPr txBox="1"/>
          <p:nvPr/>
        </p:nvSpPr>
        <p:spPr>
          <a:xfrm>
            <a:off x="7113270" y="3808202"/>
            <a:ext cx="1197102"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WORKPLACE</a:t>
            </a:r>
            <a:endParaRPr lang="en-US" sz="1128" dirty="0"/>
          </a:p>
        </p:txBody>
      </p:sp>
      <p:sp>
        <p:nvSpPr>
          <p:cNvPr id="23" name="Text 20"/>
          <p:cNvSpPr txBox="1"/>
          <p:nvPr/>
        </p:nvSpPr>
        <p:spPr>
          <a:xfrm>
            <a:off x="4247134" y="3813028"/>
            <a:ext cx="1438529" cy="277917"/>
          </a:xfrm>
          <a:prstGeom prst="rect">
            <a:avLst/>
          </a:prstGeom>
          <a:noFill/>
          <a:ln/>
        </p:spPr>
        <p:txBody>
          <a:bodyPr wrap="square" lIns="0" tIns="0" rIns="0" bIns="0" rtlCol="0" anchor="t"/>
          <a:lstStyle/>
          <a:p>
            <a:pPr marL="0" indent="0" algn="l">
              <a:lnSpc>
                <a:spcPct val="100000"/>
              </a:lnSpc>
              <a:buNone/>
            </a:pPr>
            <a:r>
              <a:rPr lang="en-US" sz="1128" dirty="0">
                <a:solidFill>
                  <a:srgbClr val="FFFFFF"/>
                </a:solidFill>
                <a:latin typeface="Calibri" pitchFamily="34" charset="0"/>
                <a:ea typeface="Calibri" pitchFamily="34" charset="-122"/>
                <a:cs typeface="Calibri" pitchFamily="34" charset="-120"/>
              </a:rPr>
              <a:t>PHYSICAL TRAITS</a:t>
            </a:r>
            <a:endParaRPr lang="en-US" sz="1128" dirty="0"/>
          </a:p>
        </p:txBody>
      </p:sp>
      <p:sp>
        <p:nvSpPr>
          <p:cNvPr id="24" name="Text 21"/>
          <p:cNvSpPr txBox="1"/>
          <p:nvPr/>
        </p:nvSpPr>
        <p:spPr>
          <a:xfrm>
            <a:off x="1419479" y="3816540"/>
            <a:ext cx="1686052" cy="277178"/>
          </a:xfrm>
          <a:prstGeom prst="rect">
            <a:avLst/>
          </a:prstGeom>
          <a:noFill/>
          <a:ln/>
        </p:spPr>
        <p:txBody>
          <a:bodyPr wrap="square" lIns="0" tIns="0" rIns="0" bIns="0" rtlCol="0" anchor="t"/>
          <a:lstStyle/>
          <a:p>
            <a:pPr marL="0" indent="0" algn="l">
              <a:lnSpc>
                <a:spcPct val="100000"/>
              </a:lnSpc>
              <a:buNone/>
            </a:pPr>
            <a:r>
              <a:rPr lang="en-US" sz="1125" dirty="0">
                <a:solidFill>
                  <a:srgbClr val="FFFFFF"/>
                </a:solidFill>
                <a:latin typeface="Calibri" pitchFamily="34" charset="0"/>
                <a:ea typeface="Calibri" pitchFamily="34" charset="-122"/>
                <a:cs typeface="Calibri" pitchFamily="34" charset="-120"/>
              </a:rPr>
              <a:t>MYTHS AND STORIES</a:t>
            </a:r>
            <a:endParaRPr lang="en-US" sz="1125" dirty="0"/>
          </a:p>
        </p:txBody>
      </p:sp>
      <p:sp>
        <p:nvSpPr>
          <p:cNvPr id="25" name="Text 22"/>
          <p:cNvSpPr txBox="1"/>
          <p:nvPr/>
        </p:nvSpPr>
        <p:spPr>
          <a:xfrm>
            <a:off x="9858375" y="3909569"/>
            <a:ext cx="434975"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Clan culture</a:t>
            </a:r>
            <a:endParaRPr lang="en-US" sz="677" dirty="0"/>
          </a:p>
        </p:txBody>
      </p:sp>
      <p:sp>
        <p:nvSpPr>
          <p:cNvPr id="26" name="Text 23"/>
          <p:cNvSpPr txBox="1"/>
          <p:nvPr/>
        </p:nvSpPr>
        <p:spPr>
          <a:xfrm>
            <a:off x="10389489" y="3909569"/>
            <a:ext cx="529717"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Innovative culture</a:t>
            </a:r>
            <a:endParaRPr lang="en-US" sz="677" dirty="0"/>
          </a:p>
        </p:txBody>
      </p:sp>
      <p:sp>
        <p:nvSpPr>
          <p:cNvPr id="27" name="Text 24"/>
          <p:cNvSpPr txBox="1"/>
          <p:nvPr/>
        </p:nvSpPr>
        <p:spPr>
          <a:xfrm>
            <a:off x="11028680" y="3909569"/>
            <a:ext cx="406146" cy="276732"/>
          </a:xfrm>
          <a:prstGeom prst="rect">
            <a:avLst/>
          </a:prstGeom>
          <a:noFill/>
          <a:ln/>
        </p:spPr>
        <p:txBody>
          <a:bodyPr wrap="square" lIns="0" tIns="0" rIns="0" bIns="0" rtlCol="0" anchor="t"/>
          <a:lstStyle/>
          <a:p>
            <a:pPr marL="0" indent="0" algn="ctr">
              <a:lnSpc>
                <a:spcPct val="100000"/>
              </a:lnSpc>
              <a:buNone/>
            </a:pPr>
            <a:r>
              <a:rPr lang="en-US" sz="677" dirty="0">
                <a:solidFill>
                  <a:srgbClr val="3B3838"/>
                </a:solidFill>
                <a:latin typeface="Calibri" pitchFamily="34" charset="0"/>
                <a:ea typeface="Calibri" pitchFamily="34" charset="-122"/>
                <a:cs typeface="Calibri" pitchFamily="34" charset="-120"/>
              </a:rPr>
              <a:t>Market culture</a:t>
            </a:r>
            <a:endParaRPr lang="en-US" sz="677" dirty="0"/>
          </a:p>
        </p:txBody>
      </p:sp>
      <p:sp>
        <p:nvSpPr>
          <p:cNvPr id="28" name="Text 25"/>
          <p:cNvSpPr txBox="1"/>
          <p:nvPr/>
        </p:nvSpPr>
        <p:spPr>
          <a:xfrm>
            <a:off x="11532870" y="3909569"/>
            <a:ext cx="543560" cy="276732"/>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Hierarchical culture</a:t>
            </a:r>
            <a:endParaRPr lang="en-US" sz="677" dirty="0"/>
          </a:p>
        </p:txBody>
      </p:sp>
      <p:sp>
        <p:nvSpPr>
          <p:cNvPr id="29" name="Text 26"/>
          <p:cNvSpPr txBox="1"/>
          <p:nvPr/>
        </p:nvSpPr>
        <p:spPr>
          <a:xfrm>
            <a:off x="7890891" y="4115419"/>
            <a:ext cx="851916"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An informal, functional layout</a:t>
            </a:r>
            <a:endParaRPr lang="en-US" sz="619" dirty="0"/>
          </a:p>
        </p:txBody>
      </p:sp>
      <p:sp>
        <p:nvSpPr>
          <p:cNvPr id="30" name="Text 27"/>
          <p:cNvSpPr txBox="1"/>
          <p:nvPr/>
        </p:nvSpPr>
        <p:spPr>
          <a:xfrm>
            <a:off x="6211570" y="4123959"/>
            <a:ext cx="1257173" cy="153295"/>
          </a:xfrm>
          <a:prstGeom prst="rect">
            <a:avLst/>
          </a:prstGeom>
          <a:noFill/>
          <a:ln/>
        </p:spPr>
        <p:txBody>
          <a:bodyPr wrap="square" lIns="0" tIns="0" rIns="0" bIns="0" rtlCol="0" anchor="t"/>
          <a:lstStyle/>
          <a:p>
            <a:pPr marL="0" indent="0" algn="l">
              <a:lnSpc>
                <a:spcPct val="100000"/>
              </a:lnSpc>
              <a:buNone/>
            </a:pPr>
            <a:r>
              <a:rPr lang="en-US" sz="622" dirty="0">
                <a:solidFill>
                  <a:srgbClr val="3C3C3C"/>
                </a:solidFill>
                <a:latin typeface="Calibri" pitchFamily="34" charset="0"/>
                <a:ea typeface="Calibri" pitchFamily="34" charset="-122"/>
                <a:cs typeface="Calibri" pitchFamily="34" charset="-120"/>
              </a:rPr>
              <a:t>A homely atmosphere, cosiness</a:t>
            </a:r>
            <a:endParaRPr lang="en-US" sz="622" dirty="0"/>
          </a:p>
        </p:txBody>
      </p:sp>
      <p:sp>
        <p:nvSpPr>
          <p:cNvPr id="31" name="Text 28"/>
          <p:cNvSpPr txBox="1"/>
          <p:nvPr/>
        </p:nvSpPr>
        <p:spPr>
          <a:xfrm>
            <a:off x="1985391" y="4134723"/>
            <a:ext cx="1186688"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Product or service successes on the market, top projects​</a:t>
            </a:r>
            <a:endParaRPr lang="en-US" sz="619" dirty="0"/>
          </a:p>
        </p:txBody>
      </p:sp>
      <p:sp>
        <p:nvSpPr>
          <p:cNvPr id="32" name="Text 29"/>
          <p:cNvSpPr txBox="1"/>
          <p:nvPr/>
        </p:nvSpPr>
        <p:spPr>
          <a:xfrm>
            <a:off x="4723765" y="4134723"/>
            <a:ext cx="1218565" cy="484648"/>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fully informal dress code, frequent work-from-home, leadership works alongside people and hosts joint parties</a:t>
            </a:r>
            <a:endParaRPr lang="en-US" sz="619" dirty="0"/>
          </a:p>
        </p:txBody>
      </p:sp>
      <p:sp>
        <p:nvSpPr>
          <p:cNvPr id="33" name="Text 30"/>
          <p:cNvSpPr txBox="1"/>
          <p:nvPr/>
        </p:nvSpPr>
        <p:spPr>
          <a:xfrm>
            <a:off x="594995" y="4143423"/>
            <a:ext cx="1127760" cy="370411"/>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Founders, decency and respect, overcoming internal problems</a:t>
            </a:r>
            <a:endParaRPr lang="en-US" sz="621" dirty="0"/>
          </a:p>
        </p:txBody>
      </p:sp>
      <p:sp>
        <p:nvSpPr>
          <p:cNvPr id="34" name="Text 31"/>
          <p:cNvSpPr txBox="1"/>
          <p:nvPr/>
        </p:nvSpPr>
        <p:spPr>
          <a:xfrm>
            <a:off x="3363595" y="4143423"/>
            <a:ext cx="1201293" cy="484838"/>
          </a:xfrm>
          <a:prstGeom prst="rect">
            <a:avLst/>
          </a:prstGeom>
          <a:noFill/>
          <a:ln/>
        </p:spPr>
        <p:txBody>
          <a:bodyPr wrap="square" lIns="0" tIns="0" rIns="0" bIns="0" rtlCol="0" anchor="t"/>
          <a:lstStyle/>
          <a:p>
            <a:pPr marL="0" indent="0" algn="l">
              <a:lnSpc>
                <a:spcPct val="100000"/>
              </a:lnSpc>
              <a:buNone/>
            </a:pPr>
            <a:r>
              <a:rPr lang="en-US" sz="621" dirty="0">
                <a:solidFill>
                  <a:srgbClr val="3C3C3C"/>
                </a:solidFill>
                <a:latin typeface="Calibri" pitchFamily="34" charset="0"/>
                <a:ea typeface="Calibri" pitchFamily="34" charset="-122"/>
                <a:cs typeface="Calibri" pitchFamily="34" charset="-120"/>
              </a:rPr>
              <a:t>A more relaxed dress code, open-plan space for staff, plenty of meeting rooms</a:t>
            </a:r>
            <a:endParaRPr lang="en-US" sz="621" dirty="0"/>
          </a:p>
        </p:txBody>
      </p:sp>
      <p:sp>
        <p:nvSpPr>
          <p:cNvPr id="35" name="Text 32"/>
          <p:cNvSpPr txBox="1"/>
          <p:nvPr/>
        </p:nvSpPr>
        <p:spPr>
          <a:xfrm>
            <a:off x="8875395" y="4336035"/>
            <a:ext cx="895604" cy="166861"/>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MYTHS AND STORIES</a:t>
            </a:r>
            <a:endParaRPr lang="en-US" sz="677" dirty="0"/>
          </a:p>
        </p:txBody>
      </p:sp>
      <p:sp>
        <p:nvSpPr>
          <p:cNvPr id="36" name="Text 33"/>
          <p:cNvSpPr txBox="1"/>
          <p:nvPr/>
        </p:nvSpPr>
        <p:spPr>
          <a:xfrm>
            <a:off x="8875395" y="4541979"/>
            <a:ext cx="895223" cy="200894"/>
          </a:xfrm>
          <a:prstGeom prst="rect">
            <a:avLst/>
          </a:prstGeom>
          <a:noFill/>
          <a:ln/>
        </p:spPr>
        <p:txBody>
          <a:bodyPr wrap="square" lIns="0" tIns="0" rIns="0" bIns="0" rtlCol="0" anchor="t"/>
          <a:lstStyle/>
          <a:p>
            <a:pPr marL="0" indent="0" algn="l">
              <a:lnSpc>
                <a:spcPct val="100000"/>
              </a:lnSpc>
              <a:buNone/>
            </a:pPr>
            <a:r>
              <a:rPr lang="en-US" sz="815" dirty="0">
                <a:solidFill>
                  <a:srgbClr val="3B3838"/>
                </a:solidFill>
                <a:latin typeface="Calibri" pitchFamily="34" charset="0"/>
                <a:ea typeface="Calibri" pitchFamily="34" charset="-122"/>
                <a:cs typeface="Calibri" pitchFamily="34" charset="-120"/>
              </a:rPr>
              <a:t>PHYSICAL TRAITS</a:t>
            </a:r>
            <a:endParaRPr lang="en-US" sz="815" dirty="0"/>
          </a:p>
        </p:txBody>
      </p:sp>
      <p:sp>
        <p:nvSpPr>
          <p:cNvPr id="37" name="Text 34"/>
          <p:cNvSpPr txBox="1"/>
          <p:nvPr/>
        </p:nvSpPr>
        <p:spPr>
          <a:xfrm>
            <a:off x="8875395" y="4749462"/>
            <a:ext cx="885063" cy="222481"/>
          </a:xfrm>
          <a:prstGeom prst="rect">
            <a:avLst/>
          </a:prstGeom>
          <a:noFill/>
          <a:ln/>
        </p:spPr>
        <p:txBody>
          <a:bodyPr wrap="square" lIns="0" tIns="0" rIns="0" bIns="0" rtlCol="0" anchor="t"/>
          <a:lstStyle/>
          <a:p>
            <a:pPr marL="0" indent="0" algn="l">
              <a:lnSpc>
                <a:spcPct val="100000"/>
              </a:lnSpc>
              <a:buNone/>
            </a:pPr>
            <a:r>
              <a:rPr lang="en-US" sz="903" dirty="0">
                <a:solidFill>
                  <a:srgbClr val="3B3838"/>
                </a:solidFill>
                <a:latin typeface="Calibri" pitchFamily="34" charset="0"/>
                <a:ea typeface="Calibri" pitchFamily="34" charset="-122"/>
                <a:cs typeface="Calibri" pitchFamily="34" charset="-120"/>
              </a:rPr>
              <a:t>WORKPLACE</a:t>
            </a:r>
            <a:endParaRPr lang="en-US" sz="903" dirty="0"/>
          </a:p>
        </p:txBody>
      </p:sp>
      <p:sp>
        <p:nvSpPr>
          <p:cNvPr id="38" name="Text 35"/>
          <p:cNvSpPr txBox="1"/>
          <p:nvPr/>
        </p:nvSpPr>
        <p:spPr>
          <a:xfrm>
            <a:off x="8875395" y="4965574"/>
            <a:ext cx="895604" cy="166861"/>
          </a:xfrm>
          <a:prstGeom prst="rect">
            <a:avLst/>
          </a:prstGeom>
          <a:noFill/>
          <a:ln/>
        </p:spPr>
        <p:txBody>
          <a:bodyPr wrap="square" lIns="0" tIns="0" rIns="0" bIns="0" rtlCol="0" anchor="t"/>
          <a:lstStyle/>
          <a:p>
            <a:pPr marL="0" indent="0" algn="l">
              <a:lnSpc>
                <a:spcPct val="100000"/>
              </a:lnSpc>
              <a:buNone/>
            </a:pPr>
            <a:r>
              <a:rPr lang="en-US" sz="677" dirty="0">
                <a:solidFill>
                  <a:srgbClr val="3B3838"/>
                </a:solidFill>
                <a:latin typeface="Calibri" pitchFamily="34" charset="0"/>
                <a:ea typeface="Calibri" pitchFamily="34" charset="-122"/>
                <a:cs typeface="Calibri" pitchFamily="34" charset="-120"/>
              </a:rPr>
              <a:t>MYTHS AND STORIES</a:t>
            </a:r>
            <a:endParaRPr lang="en-US" sz="677" dirty="0"/>
          </a:p>
        </p:txBody>
      </p:sp>
      <p:sp>
        <p:nvSpPr>
          <p:cNvPr id="39" name="Text 36"/>
          <p:cNvSpPr txBox="1"/>
          <p:nvPr/>
        </p:nvSpPr>
        <p:spPr>
          <a:xfrm>
            <a:off x="8875395" y="5171909"/>
            <a:ext cx="894842" cy="200809"/>
          </a:xfrm>
          <a:prstGeom prst="rect">
            <a:avLst/>
          </a:prstGeom>
          <a:noFill/>
          <a:ln/>
        </p:spPr>
        <p:txBody>
          <a:bodyPr wrap="square" lIns="0" tIns="0" rIns="0" bIns="0" rtlCol="0" anchor="t"/>
          <a:lstStyle/>
          <a:p>
            <a:pPr marL="0" indent="0" algn="l">
              <a:lnSpc>
                <a:spcPct val="100000"/>
              </a:lnSpc>
              <a:buNone/>
            </a:pPr>
            <a:r>
              <a:rPr lang="en-US" sz="815" dirty="0">
                <a:solidFill>
                  <a:srgbClr val="3B3838"/>
                </a:solidFill>
                <a:latin typeface="Calibri" pitchFamily="34" charset="0"/>
                <a:ea typeface="Calibri" pitchFamily="34" charset="-122"/>
                <a:cs typeface="Calibri" pitchFamily="34" charset="-120"/>
              </a:rPr>
              <a:t>PHYSICAL TRAITS</a:t>
            </a:r>
            <a:endParaRPr lang="en-US" sz="815" dirty="0"/>
          </a:p>
        </p:txBody>
      </p:sp>
      <p:sp>
        <p:nvSpPr>
          <p:cNvPr id="40" name="Text 37"/>
          <p:cNvSpPr txBox="1"/>
          <p:nvPr/>
        </p:nvSpPr>
        <p:spPr>
          <a:xfrm>
            <a:off x="8875395" y="5379339"/>
            <a:ext cx="884809" cy="221742"/>
          </a:xfrm>
          <a:prstGeom prst="rect">
            <a:avLst/>
          </a:prstGeom>
          <a:noFill/>
          <a:ln/>
        </p:spPr>
        <p:txBody>
          <a:bodyPr wrap="square" lIns="0" tIns="0" rIns="0" bIns="0" rtlCol="0" anchor="t"/>
          <a:lstStyle/>
          <a:p>
            <a:pPr marL="0" indent="0" algn="l">
              <a:lnSpc>
                <a:spcPct val="100000"/>
              </a:lnSpc>
              <a:buNone/>
            </a:pPr>
            <a:r>
              <a:rPr lang="en-US" sz="900" dirty="0">
                <a:solidFill>
                  <a:srgbClr val="3B3838"/>
                </a:solidFill>
                <a:latin typeface="Calibri" pitchFamily="34" charset="0"/>
                <a:ea typeface="Calibri" pitchFamily="34" charset="-122"/>
                <a:cs typeface="Calibri" pitchFamily="34" charset="-120"/>
              </a:rPr>
              <a:t>WORKPLACE</a:t>
            </a:r>
            <a:endParaRPr lang="en-US" sz="900" dirty="0"/>
          </a:p>
        </p:txBody>
      </p:sp>
      <p:sp>
        <p:nvSpPr>
          <p:cNvPr id="41" name="Text 38"/>
          <p:cNvSpPr txBox="1"/>
          <p:nvPr/>
        </p:nvSpPr>
        <p:spPr>
          <a:xfrm>
            <a:off x="9122410" y="5680337"/>
            <a:ext cx="1332357"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CURRENT CULTURE</a:t>
            </a:r>
            <a:endParaRPr lang="en-US" sz="977" dirty="0"/>
          </a:p>
        </p:txBody>
      </p:sp>
      <p:sp>
        <p:nvSpPr>
          <p:cNvPr id="42" name="Text 39"/>
          <p:cNvSpPr txBox="1"/>
          <p:nvPr/>
        </p:nvSpPr>
        <p:spPr>
          <a:xfrm>
            <a:off x="10645394" y="5680337"/>
            <a:ext cx="1395603" cy="240713"/>
          </a:xfrm>
          <a:prstGeom prst="rect">
            <a:avLst/>
          </a:prstGeom>
          <a:noFill/>
          <a:ln/>
        </p:spPr>
        <p:txBody>
          <a:bodyPr wrap="square" lIns="0" tIns="0" rIns="0" bIns="0" rtlCol="0" anchor="t"/>
          <a:lstStyle/>
          <a:p>
            <a:pPr marL="0" indent="0" algn="l">
              <a:lnSpc>
                <a:spcPct val="100000"/>
              </a:lnSpc>
              <a:buNone/>
            </a:pPr>
            <a:r>
              <a:rPr lang="en-US" sz="977" dirty="0">
                <a:solidFill>
                  <a:srgbClr val="3B3838"/>
                </a:solidFill>
                <a:latin typeface="Calibri" pitchFamily="34" charset="0"/>
                <a:ea typeface="Calibri" pitchFamily="34" charset="-122"/>
                <a:cs typeface="Calibri" pitchFamily="34" charset="-120"/>
              </a:rPr>
              <a:t>PREFERRED CULTURE</a:t>
            </a:r>
            <a:endParaRPr lang="en-US" sz="977" dirty="0"/>
          </a:p>
        </p:txBody>
      </p:sp>
      <p:sp>
        <p:nvSpPr>
          <p:cNvPr id="43" name="Text 40"/>
          <p:cNvSpPr txBox="1"/>
          <p:nvPr/>
        </p:nvSpPr>
        <p:spPr>
          <a:xfrm>
            <a:off x="9672955" y="6006259"/>
            <a:ext cx="699389" cy="338614"/>
          </a:xfrm>
          <a:prstGeom prst="rect">
            <a:avLst/>
          </a:prstGeom>
          <a:noFill/>
          <a:ln/>
        </p:spPr>
        <p:txBody>
          <a:bodyPr wrap="square" lIns="0" tIns="0" rIns="0" bIns="0" rtlCol="0" anchor="t"/>
          <a:lstStyle/>
          <a:p>
            <a:pPr marL="0" indent="0" algn="ctr">
              <a:lnSpc>
                <a:spcPct val="100000"/>
              </a:lnSpc>
              <a:buNone/>
            </a:pPr>
            <a:r>
              <a:rPr lang="en-US" sz="844" dirty="0">
                <a:solidFill>
                  <a:srgbClr val="16A085"/>
                </a:solidFill>
                <a:latin typeface="Calibri" pitchFamily="34" charset="0"/>
                <a:ea typeface="Calibri" pitchFamily="34" charset="-122"/>
                <a:cs typeface="Calibri" pitchFamily="34" charset="-120"/>
              </a:rPr>
              <a:t>CURRENT CULTURE</a:t>
            </a:r>
            <a:endParaRPr lang="en-US" sz="844" dirty="0"/>
          </a:p>
        </p:txBody>
      </p:sp>
      <p:sp>
        <p:nvSpPr>
          <p:cNvPr id="44" name="Text 41"/>
          <p:cNvSpPr txBox="1"/>
          <p:nvPr/>
        </p:nvSpPr>
        <p:spPr>
          <a:xfrm>
            <a:off x="11068304" y="6006259"/>
            <a:ext cx="899795" cy="338614"/>
          </a:xfrm>
          <a:prstGeom prst="rect">
            <a:avLst/>
          </a:prstGeom>
          <a:noFill/>
          <a:ln/>
        </p:spPr>
        <p:txBody>
          <a:bodyPr wrap="square" lIns="0" tIns="0" rIns="0" bIns="0" rtlCol="0" anchor="t"/>
          <a:lstStyle/>
          <a:p>
            <a:pPr marL="0" indent="0" algn="ctr">
              <a:lnSpc>
                <a:spcPct val="100000"/>
              </a:lnSpc>
              <a:buNone/>
            </a:pPr>
            <a:r>
              <a:rPr lang="en-US" sz="844" dirty="0">
                <a:solidFill>
                  <a:srgbClr val="C0392B"/>
                </a:solidFill>
                <a:latin typeface="Calibri" pitchFamily="34" charset="0"/>
                <a:ea typeface="Calibri" pitchFamily="34" charset="-122"/>
                <a:cs typeface="Calibri" pitchFamily="34" charset="-120"/>
              </a:rPr>
              <a:t>PREFERRED CULTURE</a:t>
            </a:r>
            <a:endParaRPr lang="en-US" sz="844" dirty="0"/>
          </a:p>
        </p:txBody>
      </p:sp>
      <p:sp>
        <p:nvSpPr>
          <p:cNvPr id="45" name="Text 42"/>
          <p:cNvSpPr txBox="1"/>
          <p:nvPr/>
        </p:nvSpPr>
        <p:spPr>
          <a:xfrm>
            <a:off x="2002790" y="6290379"/>
            <a:ext cx="1156716" cy="370390"/>
          </a:xfrm>
          <a:prstGeom prst="rect">
            <a:avLst/>
          </a:prstGeom>
          <a:noFill/>
          <a:ln/>
        </p:spPr>
        <p:txBody>
          <a:bodyPr wrap="square" lIns="0" tIns="0" rIns="0" bIns="0" rtlCol="0" anchor="t"/>
          <a:lstStyle/>
          <a:p>
            <a:pPr marL="0" indent="0" algn="r">
              <a:lnSpc>
                <a:spcPct val="100000"/>
              </a:lnSpc>
              <a:buNone/>
            </a:pPr>
            <a:r>
              <a:rPr lang="en-US" sz="620" dirty="0">
                <a:solidFill>
                  <a:srgbClr val="3C3C3C"/>
                </a:solidFill>
                <a:latin typeface="Calibri" pitchFamily="34" charset="0"/>
                <a:ea typeface="Calibri" pitchFamily="34" charset="-122"/>
                <a:cs typeface="Calibri" pitchFamily="34" charset="-120"/>
              </a:rPr>
              <a:t>Celebrating our top performers, achieving the dream, beating the competition​</a:t>
            </a:r>
            <a:endParaRPr lang="en-US" sz="620" dirty="0"/>
          </a:p>
        </p:txBody>
      </p:sp>
      <p:sp>
        <p:nvSpPr>
          <p:cNvPr id="46" name="Text 43"/>
          <p:cNvSpPr txBox="1"/>
          <p:nvPr/>
        </p:nvSpPr>
        <p:spPr>
          <a:xfrm>
            <a:off x="601726" y="6297660"/>
            <a:ext cx="996569" cy="344186"/>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Being aligned with the company, faithful service to the company,</a:t>
            </a:r>
            <a:endParaRPr lang="en-US" sz="619" dirty="0"/>
          </a:p>
        </p:txBody>
      </p:sp>
      <p:sp>
        <p:nvSpPr>
          <p:cNvPr id="47" name="Text 44"/>
          <p:cNvSpPr txBox="1"/>
          <p:nvPr/>
        </p:nvSpPr>
        <p:spPr>
          <a:xfrm>
            <a:off x="3370326" y="6297660"/>
            <a:ext cx="1237361" cy="369967"/>
          </a:xfrm>
          <a:prstGeom prst="rect">
            <a:avLst/>
          </a:prstGeom>
          <a:noFill/>
          <a:ln/>
        </p:spPr>
        <p:txBody>
          <a:bodyPr wrap="square" lIns="0" tIns="0" rIns="0" bIns="0" rtlCol="0" anchor="t"/>
          <a:lstStyle/>
          <a:p>
            <a:pPr marL="0" indent="0" algn="l">
              <a:lnSpc>
                <a:spcPct val="100000"/>
              </a:lnSpc>
              <a:buNone/>
            </a:pPr>
            <a:r>
              <a:rPr lang="en-US" sz="619" dirty="0">
                <a:solidFill>
                  <a:srgbClr val="3C3C3C"/>
                </a:solidFill>
                <a:latin typeface="Calibri" pitchFamily="34" charset="0"/>
                <a:ea typeface="Calibri" pitchFamily="34" charset="-122"/>
                <a:cs typeface="Calibri" pitchFamily="34" charset="-120"/>
              </a:rPr>
              <a:t>A prescribed formal dress code. Top management is separated from the rest of the company.​</a:t>
            </a:r>
            <a:endParaRPr lang="en-US" sz="619" dirty="0"/>
          </a:p>
        </p:txBody>
      </p:sp>
      <p:sp>
        <p:nvSpPr>
          <p:cNvPr id="48" name="Text 45"/>
          <p:cNvSpPr txBox="1"/>
          <p:nvPr/>
        </p:nvSpPr>
        <p:spPr>
          <a:xfrm>
            <a:off x="4646041" y="6300137"/>
            <a:ext cx="1283462" cy="370411"/>
          </a:xfrm>
          <a:prstGeom prst="rect">
            <a:avLst/>
          </a:prstGeom>
          <a:noFill/>
          <a:ln/>
        </p:spPr>
        <p:txBody>
          <a:bodyPr wrap="square" lIns="0" tIns="0" rIns="0" bIns="0" rtlCol="0" anchor="t"/>
          <a:lstStyle/>
          <a:p>
            <a:pPr marL="0" indent="0" algn="r">
              <a:lnSpc>
                <a:spcPct val="100000"/>
              </a:lnSpc>
              <a:buNone/>
            </a:pPr>
            <a:r>
              <a:rPr lang="en-US" sz="621" dirty="0">
                <a:solidFill>
                  <a:srgbClr val="3C3C3C"/>
                </a:solidFill>
                <a:latin typeface="Calibri" pitchFamily="34" charset="0"/>
                <a:ea typeface="Calibri" pitchFamily="34" charset="-122"/>
                <a:cs typeface="Calibri" pitchFamily="34" charset="-120"/>
              </a:rPr>
              <a:t>Whoever performs gets perks and better benefits; an informal but professional dress code</a:t>
            </a:r>
            <a:endParaRPr lang="en-US" sz="621" dirty="0"/>
          </a:p>
        </p:txBody>
      </p:sp>
      <p:sp>
        <p:nvSpPr>
          <p:cNvPr id="49" name="Text 46"/>
          <p:cNvSpPr txBox="1"/>
          <p:nvPr/>
        </p:nvSpPr>
        <p:spPr>
          <a:xfrm>
            <a:off x="9175496" y="6365812"/>
            <a:ext cx="1678305" cy="216700"/>
          </a:xfrm>
          <a:prstGeom prst="rect">
            <a:avLst/>
          </a:prstGeom>
          <a:noFill/>
          <a:ln/>
        </p:spPr>
        <p:txBody>
          <a:bodyPr wrap="square" lIns="0" tIns="0" rIns="0" bIns="0" rtlCol="0" anchor="t"/>
          <a:lstStyle/>
          <a:p>
            <a:pPr marL="0" indent="0" algn="l">
              <a:lnSpc>
                <a:spcPct val="100000"/>
              </a:lnSpc>
              <a:buNone/>
            </a:pPr>
            <a:r>
              <a:rPr lang="en-US" sz="880" i="1" dirty="0">
                <a:solidFill>
                  <a:srgbClr val="000000"/>
                </a:solidFill>
                <a:latin typeface="Calibri" pitchFamily="34" charset="0"/>
                <a:ea typeface="Calibri" pitchFamily="34" charset="-122"/>
                <a:cs typeface="Calibri" pitchFamily="34" charset="-120"/>
              </a:rPr>
              <a:t>Base: young people who work</a:t>
            </a:r>
            <a:endParaRPr lang="en-US" sz="880" dirty="0"/>
          </a:p>
        </p:txBody>
      </p:sp>
      <p:sp>
        <p:nvSpPr>
          <p:cNvPr id="50" name="Text 47"/>
          <p:cNvSpPr txBox="1"/>
          <p:nvPr/>
        </p:nvSpPr>
        <p:spPr>
          <a:xfrm>
            <a:off x="10826750" y="6365156"/>
            <a:ext cx="1320038" cy="222481"/>
          </a:xfrm>
          <a:prstGeom prst="rect">
            <a:avLst/>
          </a:prstGeom>
          <a:noFill/>
          <a:ln/>
        </p:spPr>
        <p:txBody>
          <a:bodyPr wrap="square" lIns="0" tIns="0" rIns="0" bIns="0" rtlCol="0" anchor="t"/>
          <a:lstStyle/>
          <a:p>
            <a:pPr marL="0" indent="0" algn="l">
              <a:lnSpc>
                <a:spcPct val="100000"/>
              </a:lnSpc>
              <a:buNone/>
            </a:pPr>
            <a:r>
              <a:rPr lang="en-US" sz="903" i="1" dirty="0">
                <a:solidFill>
                  <a:srgbClr val="000000"/>
                </a:solidFill>
                <a:latin typeface="Calibri" pitchFamily="34" charset="0"/>
                <a:ea typeface="Calibri" pitchFamily="34" charset="-122"/>
                <a:cs typeface="Calibri" pitchFamily="34" charset="-120"/>
              </a:rPr>
              <a:t>Base: all young people</a:t>
            </a:r>
            <a:endParaRPr lang="en-US" sz="903" dirty="0"/>
          </a:p>
        </p:txBody>
      </p:sp>
      <p:sp>
        <p:nvSpPr>
          <p:cNvPr id="51" name="Text 48"/>
          <p:cNvSpPr txBox="1"/>
          <p:nvPr/>
        </p:nvSpPr>
        <p:spPr>
          <a:xfrm>
            <a:off x="7706614" y="6393545"/>
            <a:ext cx="1027430" cy="248317"/>
          </a:xfrm>
          <a:prstGeom prst="rect">
            <a:avLst/>
          </a:prstGeom>
          <a:noFill/>
          <a:ln/>
        </p:spPr>
        <p:txBody>
          <a:bodyPr wrap="square" lIns="0" tIns="0" rIns="0" bIns="0" rtlCol="0" anchor="t"/>
          <a:lstStyle/>
          <a:p>
            <a:pPr marL="0" indent="0" algn="r">
              <a:lnSpc>
                <a:spcPct val="100000"/>
              </a:lnSpc>
              <a:buNone/>
            </a:pPr>
            <a:r>
              <a:rPr lang="en-US" sz="619" dirty="0">
                <a:solidFill>
                  <a:srgbClr val="3C3C3C"/>
                </a:solidFill>
                <a:latin typeface="Calibri" pitchFamily="34" charset="0"/>
                <a:ea typeface="Calibri" pitchFamily="34" charset="-122"/>
                <a:cs typeface="Calibri" pitchFamily="34" charset="-120"/>
              </a:rPr>
              <a:t>A professional environment, a buzzing organism</a:t>
            </a:r>
            <a:endParaRPr lang="en-US" sz="619" dirty="0"/>
          </a:p>
        </p:txBody>
      </p:sp>
      <p:sp>
        <p:nvSpPr>
          <p:cNvPr id="52" name="Text 49"/>
          <p:cNvSpPr txBox="1"/>
          <p:nvPr/>
        </p:nvSpPr>
        <p:spPr>
          <a:xfrm>
            <a:off x="6180201" y="6399853"/>
            <a:ext cx="1034796" cy="248919"/>
          </a:xfrm>
          <a:prstGeom prst="rect">
            <a:avLst/>
          </a:prstGeom>
          <a:noFill/>
          <a:ln/>
        </p:spPr>
        <p:txBody>
          <a:bodyPr wrap="square" lIns="0" tIns="0" rIns="0" bIns="0" rtlCol="0" anchor="t"/>
          <a:lstStyle/>
          <a:p>
            <a:pPr marL="0" indent="0" algn="l">
              <a:lnSpc>
                <a:spcPct val="100000"/>
              </a:lnSpc>
              <a:buNone/>
            </a:pPr>
            <a:r>
              <a:rPr lang="en-US" sz="620" dirty="0">
                <a:solidFill>
                  <a:srgbClr val="3C3C3C"/>
                </a:solidFill>
                <a:latin typeface="Calibri" pitchFamily="34" charset="0"/>
                <a:ea typeface="Calibri" pitchFamily="34" charset="-122"/>
                <a:cs typeface="Calibri" pitchFamily="34" charset="-120"/>
              </a:rPr>
              <a:t>Neutral, formal, drab to some</a:t>
            </a:r>
            <a:endParaRPr lang="en-US" sz="620" dirty="0"/>
          </a:p>
        </p:txBody>
      </p:sp>
      <p:sp>
        <p:nvSpPr>
          <p:cNvPr id="53" name="Text 50"/>
          <p:cNvSpPr txBox="1"/>
          <p:nvPr/>
        </p:nvSpPr>
        <p:spPr>
          <a:xfrm>
            <a:off x="639826" y="6539215"/>
            <a:ext cx="1200658" cy="339517"/>
          </a:xfrm>
          <a:prstGeom prst="rect">
            <a:avLst/>
          </a:prstGeom>
          <a:noFill/>
          <a:ln/>
        </p:spPr>
        <p:txBody>
          <a:bodyPr wrap="square" lIns="0" tIns="0" rIns="0" bIns="0" rtlCol="0" anchor="t"/>
          <a:lstStyle/>
          <a:p>
            <a:pPr marL="0" indent="0" algn="l">
              <a:lnSpc>
                <a:spcPct val="100000"/>
              </a:lnSpc>
              <a:buNone/>
            </a:pPr>
            <a:r>
              <a:rPr lang="en-US" sz="846" dirty="0">
                <a:solidFill>
                  <a:srgbClr val="595959"/>
                </a:solidFill>
                <a:latin typeface="Calibri" pitchFamily="34" charset="0"/>
                <a:ea typeface="Calibri" pitchFamily="34" charset="-122"/>
                <a:cs typeface="Calibri" pitchFamily="34" charset="-120"/>
              </a:rPr>
              <a:t>long-tenured employees</a:t>
            </a:r>
            <a:endParaRPr lang="en-US" sz="846" dirty="0"/>
          </a:p>
        </p:txBody>
      </p:sp>
      <p:sp>
        <p:nvSpPr>
          <p:cNvPr id="54" name="Text 5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36 / Corporate Culture</a:t>
            </a:r>
            <a:endParaRPr lang="en-US" sz="1128"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home/claude/deck/bg_clean/pg-37.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529459" y="1178159"/>
            <a:ext cx="7136638" cy="2278654"/>
          </a:xfrm>
          <a:prstGeom prst="rect">
            <a:avLst/>
          </a:prstGeom>
          <a:noFill/>
          <a:ln/>
        </p:spPr>
        <p:txBody>
          <a:bodyPr wrap="square" lIns="0" tIns="0" rIns="0" bIns="0" rtlCol="0" anchor="t"/>
          <a:lstStyle/>
          <a:p>
            <a:pPr marL="0" indent="0" algn="ctr">
              <a:lnSpc>
                <a:spcPct val="100000"/>
              </a:lnSpc>
              <a:buNone/>
            </a:pPr>
            <a:r>
              <a:rPr lang="en-US" sz="4055" dirty="0">
                <a:solidFill>
                  <a:srgbClr val="FFFFFF"/>
                </a:solidFill>
                <a:latin typeface="Calibri" pitchFamily="34" charset="0"/>
                <a:ea typeface="Calibri" pitchFamily="34" charset="-122"/>
                <a:cs typeface="Calibri" pitchFamily="34" charset="-120"/>
              </a:rPr>
              <a:t>Rating the employer/company by its dominant culture</a:t>
            </a:r>
            <a:endParaRPr lang="en-US" sz="4055" dirty="0"/>
          </a:p>
        </p:txBody>
      </p:sp>
      <p:sp>
        <p:nvSpPr>
          <p:cNvPr id="4" name="Text 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37 / Corporate Culture</a:t>
            </a:r>
            <a:endParaRPr lang="en-US" sz="1128"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home/claude/deck/bg_clean/pg-38.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776345" y="204719"/>
            <a:ext cx="7931404" cy="981085"/>
          </a:xfrm>
          <a:prstGeom prst="rect">
            <a:avLst/>
          </a:prstGeom>
          <a:noFill/>
          <a:ln/>
        </p:spPr>
        <p:txBody>
          <a:bodyPr wrap="square" lIns="0" tIns="0" rIns="0" bIns="0" rtlCol="0" anchor="t"/>
          <a:lstStyle/>
          <a:p>
            <a:pPr marL="0" indent="0" algn="l">
              <a:lnSpc>
                <a:spcPct val="100000"/>
              </a:lnSpc>
              <a:buNone/>
            </a:pPr>
            <a:r>
              <a:rPr lang="en-US" sz="3982" dirty="0">
                <a:solidFill>
                  <a:srgbClr val="5C5F63"/>
                </a:solidFill>
                <a:latin typeface="Calibri" pitchFamily="34" charset="0"/>
                <a:ea typeface="Calibri" pitchFamily="34" charset="-122"/>
                <a:cs typeface="Calibri" pitchFamily="34" charset="-120"/>
              </a:rPr>
              <a:t>Company rating</a:t>
            </a:r>
            <a:endParaRPr lang="en-US" sz="3982" dirty="0"/>
          </a:p>
        </p:txBody>
      </p:sp>
      <p:sp>
        <p:nvSpPr>
          <p:cNvPr id="4" name="Text 1"/>
          <p:cNvSpPr txBox="1"/>
          <p:nvPr/>
        </p:nvSpPr>
        <p:spPr>
          <a:xfrm>
            <a:off x="376809" y="1366203"/>
            <a:ext cx="8357616" cy="387794"/>
          </a:xfrm>
          <a:prstGeom prst="rect">
            <a:avLst/>
          </a:prstGeom>
          <a:noFill/>
          <a:ln/>
        </p:spPr>
        <p:txBody>
          <a:bodyPr wrap="square" lIns="0" tIns="0" rIns="0" bIns="0" rtlCol="0" anchor="t"/>
          <a:lstStyle/>
          <a:p>
            <a:pPr marL="0" indent="0" algn="l">
              <a:lnSpc>
                <a:spcPct val="100000"/>
              </a:lnSpc>
              <a:buNone/>
            </a:pPr>
            <a:r>
              <a:rPr lang="en-US" sz="902" dirty="0">
                <a:solidFill>
                  <a:srgbClr val="44546A"/>
                </a:solidFill>
                <a:latin typeface="Calibri" pitchFamily="34" charset="0"/>
                <a:ea typeface="Calibri" pitchFamily="34" charset="-122"/>
                <a:cs typeface="Calibri" pitchFamily="34" charset="-120"/>
              </a:rPr>
              <a:t>The clan type of culture comes out best in the ratings, which is typical of Czech companies. Note that while market culture generates the lowest satisfaction and the lowest willingness to recommend, it produces the second-highest "perceived" success on the market.</a:t>
            </a:r>
            <a:endParaRPr lang="en-US" sz="902" dirty="0"/>
          </a:p>
        </p:txBody>
      </p:sp>
      <p:sp>
        <p:nvSpPr>
          <p:cNvPr id="5" name="Text 2"/>
          <p:cNvSpPr txBox="1"/>
          <p:nvPr/>
        </p:nvSpPr>
        <p:spPr>
          <a:xfrm>
            <a:off x="4101465" y="2724516"/>
            <a:ext cx="1822196" cy="500903"/>
          </a:xfrm>
          <a:prstGeom prst="rect">
            <a:avLst/>
          </a:prstGeom>
          <a:noFill/>
          <a:ln/>
        </p:spPr>
        <p:txBody>
          <a:bodyPr wrap="square" lIns="0" tIns="0" rIns="0" bIns="0" rtlCol="0" anchor="t"/>
          <a:lstStyle/>
          <a:p>
            <a:pPr marL="0" indent="0" algn="ctr">
              <a:lnSpc>
                <a:spcPct val="100000"/>
              </a:lnSpc>
              <a:buNone/>
            </a:pPr>
            <a:r>
              <a:rPr lang="en-US" sz="846" dirty="0">
                <a:solidFill>
                  <a:srgbClr val="595959"/>
                </a:solidFill>
                <a:latin typeface="Calibri" pitchFamily="34" charset="0"/>
                <a:ea typeface="Calibri" pitchFamily="34" charset="-122"/>
                <a:cs typeface="Calibri" pitchFamily="34" charset="-120"/>
              </a:rPr>
              <a:t>SATISFACTION WITH THE COMPANY AS AN EMPLOYER</a:t>
            </a:r>
            <a:endParaRPr lang="en-US" sz="846" dirty="0"/>
          </a:p>
        </p:txBody>
      </p:sp>
      <p:sp>
        <p:nvSpPr>
          <p:cNvPr id="6" name="Text 3"/>
          <p:cNvSpPr txBox="1"/>
          <p:nvPr/>
        </p:nvSpPr>
        <p:spPr>
          <a:xfrm>
            <a:off x="8091805" y="2724516"/>
            <a:ext cx="1512951" cy="500903"/>
          </a:xfrm>
          <a:prstGeom prst="rect">
            <a:avLst/>
          </a:prstGeom>
          <a:noFill/>
          <a:ln/>
        </p:spPr>
        <p:txBody>
          <a:bodyPr wrap="square" lIns="0" tIns="0" rIns="0" bIns="0" rtlCol="0" anchor="t"/>
          <a:lstStyle/>
          <a:p>
            <a:pPr marL="0" indent="0" algn="ctr">
              <a:lnSpc>
                <a:spcPct val="100000"/>
              </a:lnSpc>
              <a:buNone/>
            </a:pPr>
            <a:r>
              <a:rPr lang="en-US" sz="846" dirty="0">
                <a:solidFill>
                  <a:srgbClr val="595959"/>
                </a:solidFill>
                <a:latin typeface="Calibri" pitchFamily="34" charset="0"/>
                <a:ea typeface="Calibri" pitchFamily="34" charset="-122"/>
                <a:cs typeface="Calibri" pitchFamily="34" charset="-120"/>
              </a:rPr>
              <a:t>WOULD APPLY FOR A JOB AT THE COMPANY AGAIN</a:t>
            </a:r>
            <a:endParaRPr lang="en-US" sz="846" dirty="0"/>
          </a:p>
        </p:txBody>
      </p:sp>
      <p:sp>
        <p:nvSpPr>
          <p:cNvPr id="7" name="Text 4"/>
          <p:cNvSpPr txBox="1"/>
          <p:nvPr/>
        </p:nvSpPr>
        <p:spPr>
          <a:xfrm>
            <a:off x="9925050" y="2724516"/>
            <a:ext cx="1686941" cy="500903"/>
          </a:xfrm>
          <a:prstGeom prst="rect">
            <a:avLst/>
          </a:prstGeom>
          <a:noFill/>
          <a:ln/>
        </p:spPr>
        <p:txBody>
          <a:bodyPr wrap="square" lIns="0" tIns="0" rIns="0" bIns="0" rtlCol="0" anchor="t"/>
          <a:lstStyle/>
          <a:p>
            <a:pPr marL="0" indent="0" algn="ctr">
              <a:lnSpc>
                <a:spcPct val="100000"/>
              </a:lnSpc>
              <a:buNone/>
            </a:pPr>
            <a:r>
              <a:rPr lang="en-US" sz="846" dirty="0">
                <a:solidFill>
                  <a:srgbClr val="595959"/>
                </a:solidFill>
                <a:latin typeface="Calibri" pitchFamily="34" charset="0"/>
                <a:ea typeface="Calibri" pitchFamily="34" charset="-122"/>
                <a:cs typeface="Calibri" pitchFamily="34" charset="-120"/>
              </a:rPr>
              <a:t>WOULD RECOMMEND THE COMPANY TO A FRIEND</a:t>
            </a:r>
            <a:endParaRPr lang="en-US" sz="846" dirty="0"/>
          </a:p>
        </p:txBody>
      </p:sp>
      <p:sp>
        <p:nvSpPr>
          <p:cNvPr id="8" name="Text 5"/>
          <p:cNvSpPr txBox="1"/>
          <p:nvPr/>
        </p:nvSpPr>
        <p:spPr>
          <a:xfrm>
            <a:off x="2134616" y="2804208"/>
            <a:ext cx="1923796" cy="338614"/>
          </a:xfrm>
          <a:prstGeom prst="rect">
            <a:avLst/>
          </a:prstGeom>
          <a:noFill/>
          <a:ln/>
        </p:spPr>
        <p:txBody>
          <a:bodyPr wrap="square" lIns="0" tIns="0" rIns="0" bIns="0" rtlCol="0" anchor="t"/>
          <a:lstStyle/>
          <a:p>
            <a:pPr marL="0" indent="0" algn="ctr">
              <a:lnSpc>
                <a:spcPct val="100000"/>
              </a:lnSpc>
              <a:buNone/>
            </a:pPr>
            <a:r>
              <a:rPr lang="en-US" sz="844" dirty="0">
                <a:solidFill>
                  <a:srgbClr val="595959"/>
                </a:solidFill>
                <a:latin typeface="Calibri" pitchFamily="34" charset="0"/>
                <a:ea typeface="Calibri" pitchFamily="34" charset="-122"/>
                <a:cs typeface="Calibri" pitchFamily="34" charset="-120"/>
              </a:rPr>
              <a:t>THE COMPANY'S SUCCESS ON THE CZECH MARKET</a:t>
            </a:r>
            <a:endParaRPr lang="en-US" sz="844" dirty="0"/>
          </a:p>
        </p:txBody>
      </p:sp>
      <p:sp>
        <p:nvSpPr>
          <p:cNvPr id="9" name="Text 6"/>
          <p:cNvSpPr txBox="1"/>
          <p:nvPr/>
        </p:nvSpPr>
        <p:spPr>
          <a:xfrm>
            <a:off x="6150229" y="2809034"/>
            <a:ext cx="1565021" cy="338614"/>
          </a:xfrm>
          <a:prstGeom prst="rect">
            <a:avLst/>
          </a:prstGeom>
          <a:noFill/>
          <a:ln/>
        </p:spPr>
        <p:txBody>
          <a:bodyPr wrap="square" lIns="0" tIns="0" rIns="0" bIns="0" rtlCol="0" anchor="t"/>
          <a:lstStyle/>
          <a:p>
            <a:pPr marL="0" indent="0" algn="ctr">
              <a:lnSpc>
                <a:spcPct val="100000"/>
              </a:lnSpc>
              <a:buNone/>
            </a:pPr>
            <a:r>
              <a:rPr lang="en-US" sz="844" dirty="0">
                <a:solidFill>
                  <a:srgbClr val="595959"/>
                </a:solidFill>
                <a:latin typeface="Calibri" pitchFamily="34" charset="0"/>
                <a:ea typeface="Calibri" pitchFamily="34" charset="-122"/>
                <a:cs typeface="Calibri" pitchFamily="34" charset="-120"/>
              </a:rPr>
              <a:t>WORK ATMOSPHERE AT THE COMPANY</a:t>
            </a:r>
            <a:endParaRPr lang="en-US" sz="844" dirty="0"/>
          </a:p>
        </p:txBody>
      </p:sp>
      <p:sp>
        <p:nvSpPr>
          <p:cNvPr id="10" name="Text 7"/>
          <p:cNvSpPr txBox="1"/>
          <p:nvPr/>
        </p:nvSpPr>
        <p:spPr>
          <a:xfrm>
            <a:off x="541020" y="2832116"/>
            <a:ext cx="1311148" cy="297037"/>
          </a:xfrm>
          <a:prstGeom prst="rect">
            <a:avLst/>
          </a:prstGeom>
          <a:noFill/>
          <a:ln/>
        </p:spPr>
        <p:txBody>
          <a:bodyPr wrap="square" lIns="0" tIns="0" rIns="0" bIns="0" rtlCol="0" anchor="t"/>
          <a:lstStyle/>
          <a:p>
            <a:pPr marL="0" indent="0" algn="ctr">
              <a:lnSpc>
                <a:spcPct val="100000"/>
              </a:lnSpc>
              <a:buNone/>
            </a:pPr>
            <a:r>
              <a:rPr lang="en-US" sz="731" i="1" dirty="0">
                <a:solidFill>
                  <a:srgbClr val="3B3838"/>
                </a:solidFill>
                <a:latin typeface="Calibri" pitchFamily="34" charset="0"/>
                <a:ea typeface="Calibri" pitchFamily="34" charset="-122"/>
                <a:cs typeface="Calibri" pitchFamily="34" charset="-120"/>
              </a:rPr>
              <a:t>Values represent T2B (rating 1 + rating 2)</a:t>
            </a:r>
            <a:endParaRPr lang="en-US" sz="731" dirty="0"/>
          </a:p>
        </p:txBody>
      </p:sp>
      <p:sp>
        <p:nvSpPr>
          <p:cNvPr id="11" name="Text 8"/>
          <p:cNvSpPr txBox="1"/>
          <p:nvPr/>
        </p:nvSpPr>
        <p:spPr>
          <a:xfrm>
            <a:off x="807974" y="3267309"/>
            <a:ext cx="1442720" cy="351831"/>
          </a:xfrm>
          <a:prstGeom prst="rect">
            <a:avLst/>
          </a:prstGeom>
          <a:noFill/>
          <a:ln/>
        </p:spPr>
        <p:txBody>
          <a:bodyPr wrap="square" lIns="0" tIns="0" rIns="0" bIns="0" rtlCol="0" anchor="t"/>
          <a:lstStyle/>
          <a:p>
            <a:pPr marL="0" indent="0" algn="l">
              <a:lnSpc>
                <a:spcPct val="100000"/>
              </a:lnSpc>
              <a:buNone/>
            </a:pPr>
            <a:r>
              <a:rPr lang="en-US" sz="1428" dirty="0">
                <a:solidFill>
                  <a:srgbClr val="3B3838"/>
                </a:solidFill>
                <a:latin typeface="Calibri" pitchFamily="34" charset="0"/>
                <a:ea typeface="Calibri" pitchFamily="34" charset="-122"/>
                <a:cs typeface="Calibri" pitchFamily="34" charset="-120"/>
              </a:rPr>
              <a:t>Overall rating</a:t>
            </a:r>
            <a:endParaRPr lang="en-US" sz="1428" dirty="0"/>
          </a:p>
        </p:txBody>
      </p:sp>
      <p:sp>
        <p:nvSpPr>
          <p:cNvPr id="12" name="Text 9"/>
          <p:cNvSpPr txBox="1"/>
          <p:nvPr/>
        </p:nvSpPr>
        <p:spPr>
          <a:xfrm>
            <a:off x="593979" y="3901655"/>
            <a:ext cx="3512947" cy="310554"/>
          </a:xfrm>
          <a:prstGeom prst="rect">
            <a:avLst/>
          </a:prstGeom>
          <a:noFill/>
          <a:ln/>
        </p:spPr>
        <p:txBody>
          <a:bodyPr wrap="square" lIns="0" tIns="0" rIns="0" bIns="0" rtlCol="0" anchor="t"/>
          <a:lstStyle/>
          <a:p>
            <a:pPr marL="0" indent="0" algn="l">
              <a:lnSpc>
                <a:spcPct val="100000"/>
              </a:lnSpc>
              <a:buNone/>
            </a:pPr>
            <a:r>
              <a:rPr lang="en-US" sz="1260" i="1" dirty="0">
                <a:solidFill>
                  <a:srgbClr val="3B3838"/>
                </a:solidFill>
                <a:latin typeface="Calibri" pitchFamily="34" charset="0"/>
                <a:ea typeface="Calibri" pitchFamily="34" charset="-122"/>
                <a:cs typeface="Calibri" pitchFamily="34" charset="-120"/>
              </a:rPr>
              <a:t>Companies where the dominant culture is…</a:t>
            </a:r>
            <a:endParaRPr lang="en-US" sz="1260" dirty="0"/>
          </a:p>
        </p:txBody>
      </p:sp>
      <p:sp>
        <p:nvSpPr>
          <p:cNvPr id="13" name="Text 10"/>
          <p:cNvSpPr txBox="1"/>
          <p:nvPr/>
        </p:nvSpPr>
        <p:spPr>
          <a:xfrm>
            <a:off x="1052830" y="4211681"/>
            <a:ext cx="1202436" cy="351831"/>
          </a:xfrm>
          <a:prstGeom prst="rect">
            <a:avLst/>
          </a:prstGeom>
          <a:noFill/>
          <a:ln/>
        </p:spPr>
        <p:txBody>
          <a:bodyPr wrap="square" lIns="0" tIns="0" rIns="0" bIns="0" rtlCol="0" anchor="t"/>
          <a:lstStyle/>
          <a:p>
            <a:pPr marL="0" indent="0" algn="l">
              <a:lnSpc>
                <a:spcPct val="100000"/>
              </a:lnSpc>
              <a:buNone/>
            </a:pPr>
            <a:r>
              <a:rPr lang="en-US" sz="1428" dirty="0">
                <a:solidFill>
                  <a:srgbClr val="3B3838"/>
                </a:solidFill>
                <a:latin typeface="Calibri" pitchFamily="34" charset="0"/>
                <a:ea typeface="Calibri" pitchFamily="34" charset="-122"/>
                <a:cs typeface="Calibri" pitchFamily="34" charset="-120"/>
              </a:rPr>
              <a:t>Clan culture</a:t>
            </a:r>
            <a:endParaRPr lang="en-US" sz="1428" dirty="0"/>
          </a:p>
        </p:txBody>
      </p:sp>
      <p:sp>
        <p:nvSpPr>
          <p:cNvPr id="14" name="Text 11"/>
          <p:cNvSpPr txBox="1"/>
          <p:nvPr/>
        </p:nvSpPr>
        <p:spPr>
          <a:xfrm>
            <a:off x="919480" y="4533743"/>
            <a:ext cx="1335659" cy="285844"/>
          </a:xfrm>
          <a:prstGeom prst="rect">
            <a:avLst/>
          </a:prstGeom>
          <a:noFill/>
          <a:ln/>
        </p:spPr>
        <p:txBody>
          <a:bodyPr wrap="square" lIns="0" tIns="0" rIns="0" bIns="0" rtlCol="0" anchor="t"/>
          <a:lstStyle/>
          <a:p>
            <a:pPr marL="0" indent="0" algn="l">
              <a:lnSpc>
                <a:spcPct val="100000"/>
              </a:lnSpc>
              <a:buNone/>
            </a:pPr>
            <a:r>
              <a:rPr lang="en-US" sz="1160" dirty="0">
                <a:solidFill>
                  <a:srgbClr val="3B3838"/>
                </a:solidFill>
                <a:latin typeface="Calibri" pitchFamily="34" charset="0"/>
                <a:ea typeface="Calibri" pitchFamily="34" charset="-122"/>
                <a:cs typeface="Calibri" pitchFamily="34" charset="-120"/>
              </a:rPr>
              <a:t>Innovative culture</a:t>
            </a:r>
            <a:endParaRPr lang="en-US" sz="1160" dirty="0"/>
          </a:p>
        </p:txBody>
      </p:sp>
      <p:sp>
        <p:nvSpPr>
          <p:cNvPr id="15" name="Text 12"/>
          <p:cNvSpPr txBox="1"/>
          <p:nvPr/>
        </p:nvSpPr>
        <p:spPr>
          <a:xfrm>
            <a:off x="1268095" y="4851194"/>
            <a:ext cx="983234" cy="263873"/>
          </a:xfrm>
          <a:prstGeom prst="rect">
            <a:avLst/>
          </a:prstGeom>
          <a:noFill/>
          <a:ln/>
        </p:spPr>
        <p:txBody>
          <a:bodyPr wrap="square" lIns="0" tIns="0" rIns="0" bIns="0" rtlCol="0" anchor="t"/>
          <a:lstStyle/>
          <a:p>
            <a:pPr marL="0" indent="0" algn="l">
              <a:lnSpc>
                <a:spcPct val="100000"/>
              </a:lnSpc>
              <a:buNone/>
            </a:pPr>
            <a:r>
              <a:rPr lang="en-US" sz="1071" dirty="0">
                <a:solidFill>
                  <a:srgbClr val="3B3838"/>
                </a:solidFill>
                <a:latin typeface="Calibri" pitchFamily="34" charset="0"/>
                <a:ea typeface="Calibri" pitchFamily="34" charset="-122"/>
                <a:cs typeface="Calibri" pitchFamily="34" charset="-120"/>
              </a:rPr>
              <a:t>Market culture</a:t>
            </a:r>
            <a:endParaRPr lang="en-US" sz="1071" dirty="0"/>
          </a:p>
        </p:txBody>
      </p:sp>
      <p:sp>
        <p:nvSpPr>
          <p:cNvPr id="16" name="Text 13"/>
          <p:cNvSpPr txBox="1"/>
          <p:nvPr/>
        </p:nvSpPr>
        <p:spPr>
          <a:xfrm>
            <a:off x="734695" y="5161531"/>
            <a:ext cx="1517269" cy="301280"/>
          </a:xfrm>
          <a:prstGeom prst="rect">
            <a:avLst/>
          </a:prstGeom>
          <a:noFill/>
          <a:ln/>
        </p:spPr>
        <p:txBody>
          <a:bodyPr wrap="square" lIns="0" tIns="0" rIns="0" bIns="0" rtlCol="0" anchor="t"/>
          <a:lstStyle/>
          <a:p>
            <a:pPr marL="0" indent="0" algn="l">
              <a:lnSpc>
                <a:spcPct val="100000"/>
              </a:lnSpc>
              <a:buNone/>
            </a:pPr>
            <a:r>
              <a:rPr lang="en-US" sz="1223" dirty="0">
                <a:solidFill>
                  <a:srgbClr val="3B3838"/>
                </a:solidFill>
                <a:latin typeface="Calibri" pitchFamily="34" charset="0"/>
                <a:ea typeface="Calibri" pitchFamily="34" charset="-122"/>
                <a:cs typeface="Calibri" pitchFamily="34" charset="-120"/>
              </a:rPr>
              <a:t>Hierarchical culture</a:t>
            </a:r>
            <a:endParaRPr lang="en-US" sz="1223" dirty="0"/>
          </a:p>
        </p:txBody>
      </p:sp>
      <p:sp>
        <p:nvSpPr>
          <p:cNvPr id="17" name="Text 14"/>
          <p:cNvSpPr txBox="1"/>
          <p:nvPr/>
        </p:nvSpPr>
        <p:spPr>
          <a:xfrm>
            <a:off x="2315591" y="5682377"/>
            <a:ext cx="1369187" cy="792591"/>
          </a:xfrm>
          <a:prstGeom prst="rect">
            <a:avLst/>
          </a:prstGeom>
          <a:noFill/>
          <a:ln/>
        </p:spPr>
        <p:txBody>
          <a:bodyPr wrap="square" lIns="0" tIns="0" rIns="0" bIns="0" rtlCol="0" anchor="t"/>
          <a:lstStyle/>
          <a:p>
            <a:pPr marL="0" indent="0" algn="l">
              <a:lnSpc>
                <a:spcPct val="100000"/>
              </a:lnSpc>
              <a:buNone/>
            </a:pPr>
            <a:r>
              <a:rPr lang="en-US" sz="731" i="1" dirty="0">
                <a:solidFill>
                  <a:srgbClr val="000000"/>
                </a:solidFill>
                <a:latin typeface="Calibri" pitchFamily="34" charset="0"/>
                <a:ea typeface="Calibri" pitchFamily="34" charset="-122"/>
                <a:cs typeface="Calibri" pitchFamily="34" charset="-120"/>
              </a:rPr>
              <a:t>1: excellent 2: good 3: good, but with reservations 4: rather poor 5: very poor</a:t>
            </a:r>
            <a:endParaRPr lang="en-US" sz="731" dirty="0"/>
          </a:p>
        </p:txBody>
      </p:sp>
      <p:sp>
        <p:nvSpPr>
          <p:cNvPr id="18" name="Text 15"/>
          <p:cNvSpPr txBox="1"/>
          <p:nvPr/>
        </p:nvSpPr>
        <p:spPr>
          <a:xfrm>
            <a:off x="4250309" y="5682377"/>
            <a:ext cx="1667891" cy="792591"/>
          </a:xfrm>
          <a:prstGeom prst="rect">
            <a:avLst/>
          </a:prstGeom>
          <a:noFill/>
          <a:ln/>
        </p:spPr>
        <p:txBody>
          <a:bodyPr wrap="square" lIns="0" tIns="0" rIns="0" bIns="0" rtlCol="0" anchor="t"/>
          <a:lstStyle/>
          <a:p>
            <a:pPr marL="0" indent="0" algn="l">
              <a:lnSpc>
                <a:spcPct val="100000"/>
              </a:lnSpc>
              <a:buNone/>
            </a:pPr>
            <a:r>
              <a:rPr lang="en-US" sz="731" i="1" dirty="0">
                <a:solidFill>
                  <a:srgbClr val="000000"/>
                </a:solidFill>
                <a:latin typeface="Calibri" pitchFamily="34" charset="0"/>
                <a:ea typeface="Calibri" pitchFamily="34" charset="-122"/>
                <a:cs typeface="Calibri" pitchFamily="34" charset="-120"/>
              </a:rPr>
              <a:t>1: very satisfied 2: satisfied 3: satisfied, but with reservations 4: rather dissatisfied 5: very dissatisfied</a:t>
            </a:r>
            <a:endParaRPr lang="en-US" sz="731" dirty="0"/>
          </a:p>
        </p:txBody>
      </p:sp>
      <p:sp>
        <p:nvSpPr>
          <p:cNvPr id="19" name="Text 16"/>
          <p:cNvSpPr txBox="1"/>
          <p:nvPr/>
        </p:nvSpPr>
        <p:spPr>
          <a:xfrm>
            <a:off x="6185535" y="5682377"/>
            <a:ext cx="1369187" cy="792591"/>
          </a:xfrm>
          <a:prstGeom prst="rect">
            <a:avLst/>
          </a:prstGeom>
          <a:noFill/>
          <a:ln/>
        </p:spPr>
        <p:txBody>
          <a:bodyPr wrap="square" lIns="0" tIns="0" rIns="0" bIns="0" rtlCol="0" anchor="t"/>
          <a:lstStyle/>
          <a:p>
            <a:pPr marL="0" indent="0" algn="l">
              <a:lnSpc>
                <a:spcPct val="100000"/>
              </a:lnSpc>
              <a:buNone/>
            </a:pPr>
            <a:r>
              <a:rPr lang="en-US" sz="731" i="1" dirty="0">
                <a:solidFill>
                  <a:srgbClr val="000000"/>
                </a:solidFill>
                <a:latin typeface="Calibri" pitchFamily="34" charset="0"/>
                <a:ea typeface="Calibri" pitchFamily="34" charset="-122"/>
                <a:cs typeface="Calibri" pitchFamily="34" charset="-120"/>
              </a:rPr>
              <a:t>1: excellent 2: good 3: good, but with reservations 4: rather poor 5: very poor</a:t>
            </a:r>
            <a:endParaRPr lang="en-US" sz="731" dirty="0"/>
          </a:p>
        </p:txBody>
      </p:sp>
      <p:sp>
        <p:nvSpPr>
          <p:cNvPr id="20" name="Text 17"/>
          <p:cNvSpPr txBox="1"/>
          <p:nvPr/>
        </p:nvSpPr>
        <p:spPr>
          <a:xfrm>
            <a:off x="8120380" y="5682377"/>
            <a:ext cx="1523619" cy="945372"/>
          </a:xfrm>
          <a:prstGeom prst="rect">
            <a:avLst/>
          </a:prstGeom>
          <a:noFill/>
          <a:ln/>
        </p:spPr>
        <p:txBody>
          <a:bodyPr wrap="square" lIns="0" tIns="0" rIns="0" bIns="0" rtlCol="0" anchor="t"/>
          <a:lstStyle/>
          <a:p>
            <a:pPr marL="0" indent="0" algn="l">
              <a:lnSpc>
                <a:spcPct val="100000"/>
              </a:lnSpc>
              <a:buNone/>
            </a:pPr>
            <a:r>
              <a:rPr lang="en-US" sz="731" i="1" dirty="0">
                <a:solidFill>
                  <a:srgbClr val="000000"/>
                </a:solidFill>
                <a:latin typeface="Calibri" pitchFamily="34" charset="0"/>
                <a:ea typeface="Calibri" pitchFamily="34" charset="-122"/>
                <a:cs typeface="Calibri" pitchFamily="34" charset="-120"/>
              </a:rPr>
              <a:t>1: definitely yes 2: yes 3: yes, despite certain reservations I have 4: rather not 5: definitely not</a:t>
            </a:r>
            <a:endParaRPr lang="en-US" sz="731" dirty="0"/>
          </a:p>
        </p:txBody>
      </p:sp>
      <p:sp>
        <p:nvSpPr>
          <p:cNvPr id="21" name="Text 18"/>
          <p:cNvSpPr txBox="1"/>
          <p:nvPr/>
        </p:nvSpPr>
        <p:spPr>
          <a:xfrm>
            <a:off x="10055606" y="5682377"/>
            <a:ext cx="1523619" cy="945372"/>
          </a:xfrm>
          <a:prstGeom prst="rect">
            <a:avLst/>
          </a:prstGeom>
          <a:noFill/>
          <a:ln/>
        </p:spPr>
        <p:txBody>
          <a:bodyPr wrap="square" lIns="0" tIns="0" rIns="0" bIns="0" rtlCol="0" anchor="t"/>
          <a:lstStyle/>
          <a:p>
            <a:pPr marL="0" indent="0" algn="l">
              <a:lnSpc>
                <a:spcPct val="100000"/>
              </a:lnSpc>
              <a:buNone/>
            </a:pPr>
            <a:r>
              <a:rPr lang="en-US" sz="731" i="1" dirty="0">
                <a:solidFill>
                  <a:srgbClr val="000000"/>
                </a:solidFill>
                <a:latin typeface="Calibri" pitchFamily="34" charset="0"/>
                <a:ea typeface="Calibri" pitchFamily="34" charset="-122"/>
                <a:cs typeface="Calibri" pitchFamily="34" charset="-120"/>
              </a:rPr>
              <a:t>1: definitely yes 2: yes 3: yes, despite certain reservations I have 4: rather not 5: definitely not</a:t>
            </a:r>
            <a:endParaRPr lang="en-US" sz="731" dirty="0"/>
          </a:p>
        </p:txBody>
      </p:sp>
      <p:sp>
        <p:nvSpPr>
          <p:cNvPr id="22" name="Text 19"/>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38 / Corporate Culture</a:t>
            </a:r>
            <a:endParaRPr lang="en-US" sz="1128"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home/claude/deck/bg_clean/pg-39.png"/>
          <p:cNvPicPr>
            <a:picLocks noChangeAspect="1"/>
          </p:cNvPicPr>
          <p:nvPr/>
        </p:nvPicPr>
        <p:blipFill>
          <a:blip r:embed="rId3"/>
          <a:stretch>
            <a:fillRect/>
          </a:stretch>
        </p:blipFill>
        <p:spPr>
          <a:xfrm>
            <a:off x="0" y="20320"/>
            <a:ext cx="12192000" cy="6858000"/>
          </a:xfrm>
          <a:prstGeom prst="rect">
            <a:avLst/>
          </a:prstGeom>
        </p:spPr>
      </p:pic>
      <p:sp>
        <p:nvSpPr>
          <p:cNvPr id="3" name="Text 0"/>
          <p:cNvSpPr txBox="1"/>
          <p:nvPr/>
        </p:nvSpPr>
        <p:spPr>
          <a:xfrm>
            <a:off x="3129280" y="2567306"/>
            <a:ext cx="7497318" cy="1480744"/>
          </a:xfrm>
          <a:prstGeom prst="rect">
            <a:avLst/>
          </a:prstGeom>
          <a:noFill/>
          <a:ln/>
        </p:spPr>
        <p:txBody>
          <a:bodyPr wrap="square" lIns="0" tIns="0" rIns="0" bIns="0" rtlCol="0" anchor="t"/>
          <a:lstStyle/>
          <a:p>
            <a:pPr marL="0" indent="0" algn="l">
              <a:lnSpc>
                <a:spcPct val="100000"/>
              </a:lnSpc>
              <a:buNone/>
            </a:pPr>
            <a:r>
              <a:rPr lang="en-US" sz="6010" dirty="0">
                <a:solidFill>
                  <a:srgbClr val="FFFFFF"/>
                </a:solidFill>
                <a:latin typeface="Calibri" pitchFamily="34" charset="0"/>
                <a:ea typeface="Calibri" pitchFamily="34" charset="-122"/>
                <a:cs typeface="Calibri" pitchFamily="34" charset="-120"/>
              </a:rPr>
              <a:t>Sample Description</a:t>
            </a:r>
            <a:endParaRPr lang="en-US" sz="6010" dirty="0"/>
          </a:p>
        </p:txBody>
      </p:sp>
      <p:sp>
        <p:nvSpPr>
          <p:cNvPr id="4" name="Text 1"/>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39 / Corporate Culture</a:t>
            </a:r>
            <a:endParaRPr lang="en-US" sz="1128"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home/claude/deck/bg_clean/pg-40.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3915791" y="247560"/>
            <a:ext cx="7799070" cy="941518"/>
          </a:xfrm>
          <a:prstGeom prst="rect">
            <a:avLst/>
          </a:prstGeom>
          <a:noFill/>
          <a:ln/>
        </p:spPr>
        <p:txBody>
          <a:bodyPr wrap="square" lIns="0" tIns="0" rIns="0" bIns="0" rtlCol="0" anchor="t"/>
          <a:lstStyle/>
          <a:p>
            <a:pPr marL="0" indent="0" algn="l">
              <a:lnSpc>
                <a:spcPct val="100000"/>
              </a:lnSpc>
              <a:buNone/>
            </a:pPr>
            <a:r>
              <a:rPr lang="en-US" sz="3821" dirty="0">
                <a:solidFill>
                  <a:srgbClr val="5C5F63"/>
                </a:solidFill>
                <a:latin typeface="Calibri" pitchFamily="34" charset="0"/>
                <a:ea typeface="Calibri" pitchFamily="34" charset="-122"/>
                <a:cs typeface="Calibri" pitchFamily="34" charset="-120"/>
              </a:rPr>
              <a:t>Description of the youth sample</a:t>
            </a:r>
            <a:endParaRPr lang="en-US" sz="3821" dirty="0"/>
          </a:p>
        </p:txBody>
      </p:sp>
      <p:sp>
        <p:nvSpPr>
          <p:cNvPr id="4" name="Text 1"/>
          <p:cNvSpPr txBox="1"/>
          <p:nvPr/>
        </p:nvSpPr>
        <p:spPr>
          <a:xfrm>
            <a:off x="5672455" y="857555"/>
            <a:ext cx="6026023" cy="611022"/>
          </a:xfrm>
          <a:prstGeom prst="rect">
            <a:avLst/>
          </a:prstGeom>
          <a:noFill/>
          <a:ln/>
        </p:spPr>
        <p:txBody>
          <a:bodyPr wrap="square" lIns="0" tIns="0" rIns="0" bIns="0" rtlCol="0" anchor="t"/>
          <a:lstStyle/>
          <a:p>
            <a:pPr marL="0" indent="0" algn="l">
              <a:lnSpc>
                <a:spcPct val="100000"/>
              </a:lnSpc>
              <a:buNone/>
            </a:pPr>
            <a:r>
              <a:rPr lang="en-US" sz="2480" i="1" dirty="0">
                <a:solidFill>
                  <a:srgbClr val="5C5F63"/>
                </a:solidFill>
                <a:latin typeface="Calibri" pitchFamily="34" charset="0"/>
                <a:ea typeface="Calibri" pitchFamily="34" charset="-122"/>
                <a:cs typeface="Calibri" pitchFamily="34" charset="-120"/>
              </a:rPr>
              <a:t>N=300</a:t>
            </a:r>
            <a:endParaRPr lang="en-US" sz="2480" dirty="0"/>
          </a:p>
        </p:txBody>
      </p:sp>
      <p:sp>
        <p:nvSpPr>
          <p:cNvPr id="5" name="Text 2"/>
          <p:cNvSpPr txBox="1"/>
          <p:nvPr/>
        </p:nvSpPr>
        <p:spPr>
          <a:xfrm>
            <a:off x="8299069" y="1428687"/>
            <a:ext cx="2324100"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Currently working (%)</a:t>
            </a:r>
            <a:endParaRPr lang="en-US" sz="975" dirty="0"/>
          </a:p>
        </p:txBody>
      </p:sp>
      <p:sp>
        <p:nvSpPr>
          <p:cNvPr id="6" name="Text 3"/>
          <p:cNvSpPr txBox="1"/>
          <p:nvPr/>
        </p:nvSpPr>
        <p:spPr>
          <a:xfrm>
            <a:off x="4678934" y="1469243"/>
            <a:ext cx="1413891"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Region, Czechia (%)</a:t>
            </a:r>
            <a:endParaRPr lang="en-US" sz="978" dirty="0"/>
          </a:p>
        </p:txBody>
      </p:sp>
      <p:sp>
        <p:nvSpPr>
          <p:cNvPr id="7" name="Text 4"/>
          <p:cNvSpPr txBox="1"/>
          <p:nvPr/>
        </p:nvSpPr>
        <p:spPr>
          <a:xfrm>
            <a:off x="407035" y="1508359"/>
            <a:ext cx="975614"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Gender (%)</a:t>
            </a:r>
            <a:endParaRPr lang="en-US" sz="978" dirty="0"/>
          </a:p>
        </p:txBody>
      </p:sp>
      <p:sp>
        <p:nvSpPr>
          <p:cNvPr id="8" name="Text 5"/>
          <p:cNvSpPr txBox="1"/>
          <p:nvPr/>
        </p:nvSpPr>
        <p:spPr>
          <a:xfrm>
            <a:off x="8283956" y="1646238"/>
            <a:ext cx="1319530"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Yes, full-time</a:t>
            </a:r>
            <a:endParaRPr lang="en-US" sz="975" dirty="0"/>
          </a:p>
        </p:txBody>
      </p:sp>
      <p:sp>
        <p:nvSpPr>
          <p:cNvPr id="9" name="Text 6"/>
          <p:cNvSpPr txBox="1"/>
          <p:nvPr/>
        </p:nvSpPr>
        <p:spPr>
          <a:xfrm>
            <a:off x="8283956" y="1807908"/>
            <a:ext cx="1319530"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Yes, part-time</a:t>
            </a:r>
            <a:endParaRPr lang="en-US" sz="975" dirty="0"/>
          </a:p>
        </p:txBody>
      </p:sp>
      <p:sp>
        <p:nvSpPr>
          <p:cNvPr id="10" name="Text 7"/>
          <p:cNvSpPr txBox="1"/>
          <p:nvPr/>
        </p:nvSpPr>
        <p:spPr>
          <a:xfrm>
            <a:off x="8283956" y="1972260"/>
            <a:ext cx="1319530" cy="221061"/>
          </a:xfrm>
          <a:prstGeom prst="rect">
            <a:avLst/>
          </a:prstGeom>
          <a:noFill/>
          <a:ln/>
        </p:spPr>
        <p:txBody>
          <a:bodyPr wrap="square" lIns="0" tIns="0" rIns="0" bIns="0" rtlCol="0" anchor="t"/>
          <a:lstStyle/>
          <a:p>
            <a:pPr marL="0" indent="0" algn="l">
              <a:lnSpc>
                <a:spcPct val="100000"/>
              </a:lnSpc>
              <a:buNone/>
            </a:pPr>
            <a:r>
              <a:rPr lang="en-US" sz="897" dirty="0">
                <a:solidFill>
                  <a:srgbClr val="000000"/>
                </a:solidFill>
                <a:latin typeface="Calibri" pitchFamily="34" charset="0"/>
                <a:ea typeface="Calibri" pitchFamily="34" charset="-122"/>
                <a:cs typeface="Calibri" pitchFamily="34" charset="-120"/>
              </a:rPr>
              <a:t>Yes, as a casual worker</a:t>
            </a:r>
            <a:endParaRPr lang="en-US" sz="897" dirty="0"/>
          </a:p>
        </p:txBody>
      </p:sp>
      <p:sp>
        <p:nvSpPr>
          <p:cNvPr id="11" name="Text 8"/>
          <p:cNvSpPr txBox="1"/>
          <p:nvPr/>
        </p:nvSpPr>
        <p:spPr>
          <a:xfrm>
            <a:off x="8283956" y="2132520"/>
            <a:ext cx="1319530"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No</a:t>
            </a:r>
            <a:endParaRPr lang="en-US" sz="975" dirty="0"/>
          </a:p>
        </p:txBody>
      </p:sp>
      <p:sp>
        <p:nvSpPr>
          <p:cNvPr id="12" name="Text 9"/>
          <p:cNvSpPr txBox="1"/>
          <p:nvPr/>
        </p:nvSpPr>
        <p:spPr>
          <a:xfrm>
            <a:off x="4663821" y="1686794"/>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Prague</a:t>
            </a:r>
            <a:endParaRPr lang="en-US" sz="978" dirty="0"/>
          </a:p>
        </p:txBody>
      </p:sp>
      <p:sp>
        <p:nvSpPr>
          <p:cNvPr id="13" name="Text 10"/>
          <p:cNvSpPr txBox="1"/>
          <p:nvPr/>
        </p:nvSpPr>
        <p:spPr>
          <a:xfrm>
            <a:off x="4663821" y="1849354"/>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Central Bohemia</a:t>
            </a:r>
            <a:endParaRPr lang="en-US" sz="978" dirty="0"/>
          </a:p>
        </p:txBody>
      </p:sp>
      <p:sp>
        <p:nvSpPr>
          <p:cNvPr id="14" name="Text 11"/>
          <p:cNvSpPr txBox="1"/>
          <p:nvPr/>
        </p:nvSpPr>
        <p:spPr>
          <a:xfrm>
            <a:off x="4663821" y="2011533"/>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South Bohemia</a:t>
            </a:r>
            <a:endParaRPr lang="en-US" sz="978" dirty="0"/>
          </a:p>
        </p:txBody>
      </p:sp>
      <p:sp>
        <p:nvSpPr>
          <p:cNvPr id="15" name="Text 12"/>
          <p:cNvSpPr txBox="1"/>
          <p:nvPr/>
        </p:nvSpPr>
        <p:spPr>
          <a:xfrm>
            <a:off x="4663821" y="2173204"/>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Plzeň</a:t>
            </a:r>
            <a:endParaRPr lang="en-US" sz="978" dirty="0"/>
          </a:p>
        </p:txBody>
      </p:sp>
      <p:sp>
        <p:nvSpPr>
          <p:cNvPr id="16" name="Text 13"/>
          <p:cNvSpPr txBox="1"/>
          <p:nvPr/>
        </p:nvSpPr>
        <p:spPr>
          <a:xfrm>
            <a:off x="4663821" y="2335383"/>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Karlovy Vary</a:t>
            </a:r>
            <a:endParaRPr lang="en-US" sz="978" dirty="0"/>
          </a:p>
        </p:txBody>
      </p:sp>
      <p:sp>
        <p:nvSpPr>
          <p:cNvPr id="17" name="Text 14"/>
          <p:cNvSpPr txBox="1"/>
          <p:nvPr/>
        </p:nvSpPr>
        <p:spPr>
          <a:xfrm>
            <a:off x="4663821" y="2497943"/>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Ústí</a:t>
            </a:r>
            <a:endParaRPr lang="en-US" sz="978" dirty="0"/>
          </a:p>
        </p:txBody>
      </p:sp>
      <p:sp>
        <p:nvSpPr>
          <p:cNvPr id="18" name="Text 15"/>
          <p:cNvSpPr txBox="1"/>
          <p:nvPr/>
        </p:nvSpPr>
        <p:spPr>
          <a:xfrm>
            <a:off x="4663821" y="2659614"/>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Liberec</a:t>
            </a:r>
            <a:endParaRPr lang="en-US" sz="978" dirty="0"/>
          </a:p>
        </p:txBody>
      </p:sp>
      <p:sp>
        <p:nvSpPr>
          <p:cNvPr id="19" name="Text 16"/>
          <p:cNvSpPr txBox="1"/>
          <p:nvPr/>
        </p:nvSpPr>
        <p:spPr>
          <a:xfrm>
            <a:off x="4663821" y="2821793"/>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Hradec Králové</a:t>
            </a:r>
            <a:endParaRPr lang="en-US" sz="978" dirty="0"/>
          </a:p>
        </p:txBody>
      </p:sp>
      <p:sp>
        <p:nvSpPr>
          <p:cNvPr id="20" name="Text 17"/>
          <p:cNvSpPr txBox="1"/>
          <p:nvPr/>
        </p:nvSpPr>
        <p:spPr>
          <a:xfrm>
            <a:off x="4663821" y="2984353"/>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Pardubice</a:t>
            </a:r>
            <a:endParaRPr lang="en-US" sz="978" dirty="0"/>
          </a:p>
        </p:txBody>
      </p:sp>
      <p:sp>
        <p:nvSpPr>
          <p:cNvPr id="21" name="Text 18"/>
          <p:cNvSpPr txBox="1"/>
          <p:nvPr/>
        </p:nvSpPr>
        <p:spPr>
          <a:xfrm>
            <a:off x="4663821" y="3146659"/>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Vysočina</a:t>
            </a:r>
            <a:endParaRPr lang="en-US" sz="978" dirty="0"/>
          </a:p>
        </p:txBody>
      </p:sp>
      <p:sp>
        <p:nvSpPr>
          <p:cNvPr id="22" name="Text 19"/>
          <p:cNvSpPr txBox="1"/>
          <p:nvPr/>
        </p:nvSpPr>
        <p:spPr>
          <a:xfrm>
            <a:off x="4663821" y="3308330"/>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South Moravia</a:t>
            </a:r>
            <a:endParaRPr lang="en-US" sz="978" dirty="0"/>
          </a:p>
        </p:txBody>
      </p:sp>
      <p:sp>
        <p:nvSpPr>
          <p:cNvPr id="23" name="Text 20"/>
          <p:cNvSpPr txBox="1"/>
          <p:nvPr/>
        </p:nvSpPr>
        <p:spPr>
          <a:xfrm>
            <a:off x="4663821" y="3470509"/>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Olomouc</a:t>
            </a:r>
            <a:endParaRPr lang="en-US" sz="978" dirty="0"/>
          </a:p>
        </p:txBody>
      </p:sp>
      <p:sp>
        <p:nvSpPr>
          <p:cNvPr id="24" name="Text 21"/>
          <p:cNvSpPr txBox="1"/>
          <p:nvPr/>
        </p:nvSpPr>
        <p:spPr>
          <a:xfrm>
            <a:off x="4663821" y="3633069"/>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Zlín</a:t>
            </a:r>
            <a:endParaRPr lang="en-US" sz="978" dirty="0"/>
          </a:p>
        </p:txBody>
      </p:sp>
      <p:sp>
        <p:nvSpPr>
          <p:cNvPr id="25" name="Text 22"/>
          <p:cNvSpPr txBox="1"/>
          <p:nvPr/>
        </p:nvSpPr>
        <p:spPr>
          <a:xfrm>
            <a:off x="4663821" y="3794613"/>
            <a:ext cx="1066546"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Moravia-Silesia</a:t>
            </a:r>
            <a:endParaRPr lang="en-US" sz="978" dirty="0"/>
          </a:p>
        </p:txBody>
      </p:sp>
      <p:sp>
        <p:nvSpPr>
          <p:cNvPr id="26" name="Text 23"/>
          <p:cNvSpPr txBox="1"/>
          <p:nvPr/>
        </p:nvSpPr>
        <p:spPr>
          <a:xfrm>
            <a:off x="407035" y="1752453"/>
            <a:ext cx="474091"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male</a:t>
            </a:r>
            <a:endParaRPr lang="en-US" sz="978" dirty="0"/>
          </a:p>
        </p:txBody>
      </p:sp>
      <p:sp>
        <p:nvSpPr>
          <p:cNvPr id="27" name="Text 24"/>
          <p:cNvSpPr txBox="1"/>
          <p:nvPr/>
        </p:nvSpPr>
        <p:spPr>
          <a:xfrm>
            <a:off x="407035" y="1996674"/>
            <a:ext cx="594868"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female</a:t>
            </a:r>
            <a:endParaRPr lang="en-US" sz="978" dirty="0"/>
          </a:p>
        </p:txBody>
      </p:sp>
      <p:sp>
        <p:nvSpPr>
          <p:cNvPr id="28" name="Text 25"/>
          <p:cNvSpPr txBox="1"/>
          <p:nvPr/>
        </p:nvSpPr>
        <p:spPr>
          <a:xfrm>
            <a:off x="407035" y="2443670"/>
            <a:ext cx="684149"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Age (%)</a:t>
            </a:r>
            <a:endParaRPr lang="en-US" sz="975" dirty="0"/>
          </a:p>
        </p:txBody>
      </p:sp>
      <p:sp>
        <p:nvSpPr>
          <p:cNvPr id="29" name="Text 26"/>
          <p:cNvSpPr txBox="1"/>
          <p:nvPr/>
        </p:nvSpPr>
        <p:spPr>
          <a:xfrm>
            <a:off x="8299069" y="2483719"/>
            <a:ext cx="2352929"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Student vs. employment status (%)</a:t>
            </a:r>
            <a:endParaRPr lang="en-US" sz="978" dirty="0"/>
          </a:p>
        </p:txBody>
      </p:sp>
      <p:sp>
        <p:nvSpPr>
          <p:cNvPr id="30" name="Text 27"/>
          <p:cNvSpPr txBox="1"/>
          <p:nvPr/>
        </p:nvSpPr>
        <p:spPr>
          <a:xfrm>
            <a:off x="8283956" y="2701143"/>
            <a:ext cx="1329690"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student - working</a:t>
            </a:r>
            <a:endParaRPr lang="en-US" sz="978" dirty="0"/>
          </a:p>
        </p:txBody>
      </p:sp>
      <p:sp>
        <p:nvSpPr>
          <p:cNvPr id="31" name="Text 28"/>
          <p:cNvSpPr txBox="1"/>
          <p:nvPr/>
        </p:nvSpPr>
        <p:spPr>
          <a:xfrm>
            <a:off x="8283956" y="2863536"/>
            <a:ext cx="1329690" cy="240186"/>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student - not working</a:t>
            </a:r>
            <a:endParaRPr lang="en-US" sz="975" dirty="0"/>
          </a:p>
        </p:txBody>
      </p:sp>
      <p:sp>
        <p:nvSpPr>
          <p:cNvPr id="32" name="Text 29"/>
          <p:cNvSpPr txBox="1"/>
          <p:nvPr/>
        </p:nvSpPr>
        <p:spPr>
          <a:xfrm>
            <a:off x="8283956" y="3028140"/>
            <a:ext cx="1329690" cy="221045"/>
          </a:xfrm>
          <a:prstGeom prst="rect">
            <a:avLst/>
          </a:prstGeom>
          <a:noFill/>
          <a:ln/>
        </p:spPr>
        <p:txBody>
          <a:bodyPr wrap="square" lIns="0" tIns="0" rIns="0" bIns="0" rtlCol="0" anchor="t"/>
          <a:lstStyle/>
          <a:p>
            <a:pPr marL="0" indent="0" algn="l">
              <a:lnSpc>
                <a:spcPct val="100000"/>
              </a:lnSpc>
              <a:buNone/>
            </a:pPr>
            <a:r>
              <a:rPr lang="en-US" sz="897" dirty="0">
                <a:solidFill>
                  <a:srgbClr val="000000"/>
                </a:solidFill>
                <a:latin typeface="Calibri" pitchFamily="34" charset="0"/>
                <a:ea typeface="Calibri" pitchFamily="34" charset="-122"/>
                <a:cs typeface="Calibri" pitchFamily="34" charset="-120"/>
              </a:rPr>
              <a:t>not a student - working</a:t>
            </a:r>
            <a:endParaRPr lang="en-US" sz="897" dirty="0"/>
          </a:p>
        </p:txBody>
      </p:sp>
      <p:sp>
        <p:nvSpPr>
          <p:cNvPr id="33" name="Text 30"/>
          <p:cNvSpPr txBox="1"/>
          <p:nvPr/>
        </p:nvSpPr>
        <p:spPr>
          <a:xfrm>
            <a:off x="8283956" y="3193543"/>
            <a:ext cx="1329690" cy="189259"/>
          </a:xfrm>
          <a:prstGeom prst="rect">
            <a:avLst/>
          </a:prstGeom>
          <a:noFill/>
          <a:ln/>
        </p:spPr>
        <p:txBody>
          <a:bodyPr wrap="square" lIns="0" tIns="0" rIns="0" bIns="0" rtlCol="0" anchor="t"/>
          <a:lstStyle/>
          <a:p>
            <a:pPr marL="0" indent="0" algn="l">
              <a:lnSpc>
                <a:spcPct val="100000"/>
              </a:lnSpc>
              <a:buNone/>
            </a:pPr>
            <a:r>
              <a:rPr lang="en-US" sz="768" dirty="0">
                <a:solidFill>
                  <a:srgbClr val="000000"/>
                </a:solidFill>
                <a:latin typeface="Calibri" pitchFamily="34" charset="0"/>
                <a:ea typeface="Calibri" pitchFamily="34" charset="-122"/>
                <a:cs typeface="Calibri" pitchFamily="34" charset="-120"/>
              </a:rPr>
              <a:t>not a student - not working</a:t>
            </a:r>
            <a:endParaRPr lang="en-US" sz="768" dirty="0"/>
          </a:p>
        </p:txBody>
      </p:sp>
      <p:sp>
        <p:nvSpPr>
          <p:cNvPr id="34" name="Text 31"/>
          <p:cNvSpPr txBox="1"/>
          <p:nvPr/>
        </p:nvSpPr>
        <p:spPr>
          <a:xfrm>
            <a:off x="404495" y="3393293"/>
            <a:ext cx="1083691"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Education (%)</a:t>
            </a:r>
            <a:endParaRPr lang="en-US" sz="978" dirty="0"/>
          </a:p>
        </p:txBody>
      </p:sp>
      <p:sp>
        <p:nvSpPr>
          <p:cNvPr id="35" name="Text 32"/>
          <p:cNvSpPr txBox="1"/>
          <p:nvPr/>
        </p:nvSpPr>
        <p:spPr>
          <a:xfrm>
            <a:off x="8329295" y="3506407"/>
            <a:ext cx="3253486"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Company size, base: those who work (N=237) (%)</a:t>
            </a:r>
            <a:endParaRPr lang="en-US" sz="975" dirty="0"/>
          </a:p>
        </p:txBody>
      </p:sp>
      <p:sp>
        <p:nvSpPr>
          <p:cNvPr id="36" name="Text 33"/>
          <p:cNvSpPr txBox="1"/>
          <p:nvPr/>
        </p:nvSpPr>
        <p:spPr>
          <a:xfrm>
            <a:off x="325755" y="3610844"/>
            <a:ext cx="2831592"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primary (including unfinished)</a:t>
            </a:r>
            <a:endParaRPr lang="en-US" sz="978" dirty="0"/>
          </a:p>
        </p:txBody>
      </p:sp>
      <p:sp>
        <p:nvSpPr>
          <p:cNvPr id="37" name="Text 34"/>
          <p:cNvSpPr txBox="1"/>
          <p:nvPr/>
        </p:nvSpPr>
        <p:spPr>
          <a:xfrm>
            <a:off x="325755" y="3777678"/>
            <a:ext cx="2831592" cy="203267"/>
          </a:xfrm>
          <a:prstGeom prst="rect">
            <a:avLst/>
          </a:prstGeom>
          <a:noFill/>
          <a:ln/>
        </p:spPr>
        <p:txBody>
          <a:bodyPr wrap="square" lIns="0" tIns="0" rIns="0" bIns="0" rtlCol="0" anchor="t"/>
          <a:lstStyle/>
          <a:p>
            <a:pPr marL="0" indent="0" algn="l">
              <a:lnSpc>
                <a:spcPct val="100000"/>
              </a:lnSpc>
              <a:buNone/>
            </a:pPr>
            <a:r>
              <a:rPr lang="en-US" sz="825" dirty="0">
                <a:solidFill>
                  <a:srgbClr val="000000"/>
                </a:solidFill>
                <a:latin typeface="Calibri" pitchFamily="34" charset="0"/>
                <a:ea typeface="Calibri" pitchFamily="34" charset="-122"/>
                <a:cs typeface="Calibri" pitchFamily="34" charset="-120"/>
              </a:rPr>
              <a:t>secondary without a diploma (vocational, no diploma)</a:t>
            </a:r>
            <a:endParaRPr lang="en-US" sz="825" dirty="0"/>
          </a:p>
        </p:txBody>
      </p:sp>
      <p:sp>
        <p:nvSpPr>
          <p:cNvPr id="38" name="Text 35"/>
          <p:cNvSpPr txBox="1"/>
          <p:nvPr/>
        </p:nvSpPr>
        <p:spPr>
          <a:xfrm>
            <a:off x="325755" y="3941906"/>
            <a:ext cx="2831592" cy="297227"/>
          </a:xfrm>
          <a:prstGeom prst="rect">
            <a:avLst/>
          </a:prstGeom>
          <a:noFill/>
          <a:ln/>
        </p:spPr>
        <p:txBody>
          <a:bodyPr wrap="square" lIns="0" tIns="0" rIns="0" bIns="0" rtlCol="0" anchor="t"/>
          <a:lstStyle/>
          <a:p>
            <a:pPr marL="0" indent="0" algn="l">
              <a:lnSpc>
                <a:spcPct val="100000"/>
              </a:lnSpc>
              <a:buNone/>
            </a:pPr>
            <a:r>
              <a:rPr lang="en-US" sz="733" dirty="0">
                <a:solidFill>
                  <a:srgbClr val="000000"/>
                </a:solidFill>
                <a:latin typeface="Calibri" pitchFamily="34" charset="0"/>
                <a:ea typeface="Calibri" pitchFamily="34" charset="-122"/>
                <a:cs typeface="Calibri" pitchFamily="34" charset="-120"/>
              </a:rPr>
              <a:t>secondary with a diploma (including higher vocational school)</a:t>
            </a:r>
            <a:endParaRPr lang="en-US" sz="733" dirty="0"/>
          </a:p>
        </p:txBody>
      </p:sp>
      <p:sp>
        <p:nvSpPr>
          <p:cNvPr id="39" name="Text 36"/>
          <p:cNvSpPr txBox="1"/>
          <p:nvPr/>
        </p:nvSpPr>
        <p:spPr>
          <a:xfrm>
            <a:off x="325755" y="4250162"/>
            <a:ext cx="2831592"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university degree (bachelor's or higher)</a:t>
            </a:r>
            <a:endParaRPr lang="en-US" sz="978" dirty="0"/>
          </a:p>
        </p:txBody>
      </p:sp>
      <p:sp>
        <p:nvSpPr>
          <p:cNvPr id="40" name="Text 37"/>
          <p:cNvSpPr txBox="1"/>
          <p:nvPr/>
        </p:nvSpPr>
        <p:spPr>
          <a:xfrm>
            <a:off x="8314309" y="3723831"/>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Up to 5 employees</a:t>
            </a:r>
            <a:endParaRPr lang="en-US" sz="975" dirty="0"/>
          </a:p>
        </p:txBody>
      </p:sp>
      <p:sp>
        <p:nvSpPr>
          <p:cNvPr id="41" name="Text 38"/>
          <p:cNvSpPr txBox="1"/>
          <p:nvPr/>
        </p:nvSpPr>
        <p:spPr>
          <a:xfrm>
            <a:off x="8314309" y="3885502"/>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6-10 employees</a:t>
            </a:r>
            <a:endParaRPr lang="en-US" sz="975" dirty="0"/>
          </a:p>
        </p:txBody>
      </p:sp>
      <p:sp>
        <p:nvSpPr>
          <p:cNvPr id="42" name="Text 39"/>
          <p:cNvSpPr txBox="1"/>
          <p:nvPr/>
        </p:nvSpPr>
        <p:spPr>
          <a:xfrm>
            <a:off x="8314309" y="4047808"/>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11-24 employees</a:t>
            </a:r>
            <a:endParaRPr lang="en-US" sz="975" dirty="0"/>
          </a:p>
        </p:txBody>
      </p:sp>
      <p:sp>
        <p:nvSpPr>
          <p:cNvPr id="43" name="Text 40"/>
          <p:cNvSpPr txBox="1"/>
          <p:nvPr/>
        </p:nvSpPr>
        <p:spPr>
          <a:xfrm>
            <a:off x="8314309" y="4210368"/>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25-49 employees</a:t>
            </a:r>
            <a:endParaRPr lang="en-US" sz="975" dirty="0"/>
          </a:p>
        </p:txBody>
      </p:sp>
      <p:sp>
        <p:nvSpPr>
          <p:cNvPr id="44" name="Text 41"/>
          <p:cNvSpPr txBox="1"/>
          <p:nvPr/>
        </p:nvSpPr>
        <p:spPr>
          <a:xfrm>
            <a:off x="8314309" y="4371912"/>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50-99 employees</a:t>
            </a:r>
            <a:endParaRPr lang="en-US" sz="975" dirty="0"/>
          </a:p>
        </p:txBody>
      </p:sp>
      <p:sp>
        <p:nvSpPr>
          <p:cNvPr id="45" name="Text 42"/>
          <p:cNvSpPr txBox="1"/>
          <p:nvPr/>
        </p:nvSpPr>
        <p:spPr>
          <a:xfrm>
            <a:off x="8314309" y="4534218"/>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100-249 employees</a:t>
            </a:r>
            <a:endParaRPr lang="en-US" sz="975" dirty="0"/>
          </a:p>
        </p:txBody>
      </p:sp>
      <p:sp>
        <p:nvSpPr>
          <p:cNvPr id="46" name="Text 43"/>
          <p:cNvSpPr txBox="1"/>
          <p:nvPr/>
        </p:nvSpPr>
        <p:spPr>
          <a:xfrm>
            <a:off x="8314309" y="4696651"/>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250-499 employees</a:t>
            </a:r>
            <a:endParaRPr lang="en-US" sz="975" dirty="0"/>
          </a:p>
        </p:txBody>
      </p:sp>
      <p:sp>
        <p:nvSpPr>
          <p:cNvPr id="47" name="Text 44"/>
          <p:cNvSpPr txBox="1"/>
          <p:nvPr/>
        </p:nvSpPr>
        <p:spPr>
          <a:xfrm>
            <a:off x="8314309" y="4858449"/>
            <a:ext cx="140474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500-999 employees</a:t>
            </a:r>
            <a:endParaRPr lang="en-US" sz="975" dirty="0"/>
          </a:p>
        </p:txBody>
      </p:sp>
      <p:sp>
        <p:nvSpPr>
          <p:cNvPr id="48" name="Text 45"/>
          <p:cNvSpPr txBox="1"/>
          <p:nvPr/>
        </p:nvSpPr>
        <p:spPr>
          <a:xfrm>
            <a:off x="8314309" y="5021811"/>
            <a:ext cx="1404747" cy="229782"/>
          </a:xfrm>
          <a:prstGeom prst="rect">
            <a:avLst/>
          </a:prstGeom>
          <a:noFill/>
          <a:ln/>
        </p:spPr>
        <p:txBody>
          <a:bodyPr wrap="square" lIns="0" tIns="0" rIns="0" bIns="0" rtlCol="0" anchor="t"/>
          <a:lstStyle/>
          <a:p>
            <a:pPr marL="0" indent="0" algn="l">
              <a:lnSpc>
                <a:spcPct val="100000"/>
              </a:lnSpc>
              <a:buNone/>
            </a:pPr>
            <a:r>
              <a:rPr lang="en-US" sz="933" dirty="0">
                <a:solidFill>
                  <a:srgbClr val="000000"/>
                </a:solidFill>
                <a:latin typeface="Calibri" pitchFamily="34" charset="0"/>
                <a:ea typeface="Calibri" pitchFamily="34" charset="-122"/>
                <a:cs typeface="Calibri" pitchFamily="34" charset="-120"/>
              </a:rPr>
              <a:t>1,000-2,999 employees</a:t>
            </a:r>
            <a:endParaRPr lang="en-US" sz="933" dirty="0"/>
          </a:p>
        </p:txBody>
      </p:sp>
      <p:sp>
        <p:nvSpPr>
          <p:cNvPr id="49" name="Text 46"/>
          <p:cNvSpPr txBox="1"/>
          <p:nvPr/>
        </p:nvSpPr>
        <p:spPr>
          <a:xfrm>
            <a:off x="8314309" y="5186317"/>
            <a:ext cx="1404747" cy="211502"/>
          </a:xfrm>
          <a:prstGeom prst="rect">
            <a:avLst/>
          </a:prstGeom>
          <a:noFill/>
          <a:ln/>
        </p:spPr>
        <p:txBody>
          <a:bodyPr wrap="square" lIns="0" tIns="0" rIns="0" bIns="0" rtlCol="0" anchor="t"/>
          <a:lstStyle/>
          <a:p>
            <a:pPr marL="0" indent="0" algn="l">
              <a:lnSpc>
                <a:spcPct val="100000"/>
              </a:lnSpc>
              <a:buNone/>
            </a:pPr>
            <a:r>
              <a:rPr lang="en-US" sz="858" dirty="0">
                <a:solidFill>
                  <a:srgbClr val="000000"/>
                </a:solidFill>
                <a:latin typeface="Calibri" pitchFamily="34" charset="0"/>
                <a:ea typeface="Calibri" pitchFamily="34" charset="-122"/>
                <a:cs typeface="Calibri" pitchFamily="34" charset="-120"/>
              </a:rPr>
              <a:t>3,000 or more employees</a:t>
            </a:r>
            <a:endParaRPr lang="en-US" sz="858" dirty="0"/>
          </a:p>
        </p:txBody>
      </p:sp>
      <p:sp>
        <p:nvSpPr>
          <p:cNvPr id="50" name="Text 47"/>
          <p:cNvSpPr txBox="1"/>
          <p:nvPr/>
        </p:nvSpPr>
        <p:spPr>
          <a:xfrm>
            <a:off x="4680331" y="4316583"/>
            <a:ext cx="1990852"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Size of place of residence (%)</a:t>
            </a:r>
            <a:endParaRPr lang="en-US" sz="978" dirty="0"/>
          </a:p>
        </p:txBody>
      </p:sp>
      <p:sp>
        <p:nvSpPr>
          <p:cNvPr id="51" name="Text 48"/>
          <p:cNvSpPr txBox="1"/>
          <p:nvPr/>
        </p:nvSpPr>
        <p:spPr>
          <a:xfrm>
            <a:off x="4664964" y="4538379"/>
            <a:ext cx="1434084" cy="203520"/>
          </a:xfrm>
          <a:prstGeom prst="rect">
            <a:avLst/>
          </a:prstGeom>
          <a:noFill/>
          <a:ln/>
        </p:spPr>
        <p:txBody>
          <a:bodyPr wrap="square" lIns="0" tIns="0" rIns="0" bIns="0" rtlCol="0" anchor="t"/>
          <a:lstStyle/>
          <a:p>
            <a:pPr marL="0" indent="0" algn="l">
              <a:lnSpc>
                <a:spcPct val="100000"/>
              </a:lnSpc>
              <a:buNone/>
            </a:pPr>
            <a:r>
              <a:rPr lang="en-US" sz="826" dirty="0">
                <a:solidFill>
                  <a:srgbClr val="000000"/>
                </a:solidFill>
                <a:latin typeface="Calibri" pitchFamily="34" charset="0"/>
                <a:ea typeface="Calibri" pitchFamily="34" charset="-122"/>
                <a:cs typeface="Calibri" pitchFamily="34" charset="-120"/>
              </a:rPr>
              <a:t>Fewer than 1,000 residents</a:t>
            </a:r>
            <a:endParaRPr lang="en-US" sz="826" dirty="0"/>
          </a:p>
        </p:txBody>
      </p:sp>
      <p:sp>
        <p:nvSpPr>
          <p:cNvPr id="52" name="Text 49"/>
          <p:cNvSpPr txBox="1"/>
          <p:nvPr/>
        </p:nvSpPr>
        <p:spPr>
          <a:xfrm>
            <a:off x="4664964" y="4696567"/>
            <a:ext cx="1434084" cy="240960"/>
          </a:xfrm>
          <a:prstGeom prst="rect">
            <a:avLst/>
          </a:prstGeom>
          <a:noFill/>
          <a:ln/>
        </p:spPr>
        <p:txBody>
          <a:bodyPr wrap="square" lIns="0" tIns="0" rIns="0" bIns="0" rtlCol="0" anchor="t"/>
          <a:lstStyle/>
          <a:p>
            <a:pPr marL="0" indent="0" algn="l">
              <a:lnSpc>
                <a:spcPct val="100000"/>
              </a:lnSpc>
              <a:buNone/>
            </a:pPr>
            <a:r>
              <a:rPr lang="en-US" sz="978" dirty="0">
                <a:solidFill>
                  <a:srgbClr val="000000"/>
                </a:solidFill>
                <a:latin typeface="Calibri" pitchFamily="34" charset="0"/>
                <a:ea typeface="Calibri" pitchFamily="34" charset="-122"/>
                <a:cs typeface="Calibri" pitchFamily="34" charset="-120"/>
              </a:rPr>
              <a:t>1,000-5,000 residents</a:t>
            </a:r>
            <a:endParaRPr lang="en-US" sz="978" dirty="0"/>
          </a:p>
        </p:txBody>
      </p:sp>
      <p:sp>
        <p:nvSpPr>
          <p:cNvPr id="53" name="Text 50"/>
          <p:cNvSpPr txBox="1"/>
          <p:nvPr/>
        </p:nvSpPr>
        <p:spPr>
          <a:xfrm>
            <a:off x="4664964" y="4858585"/>
            <a:ext cx="1434084" cy="239014"/>
          </a:xfrm>
          <a:prstGeom prst="rect">
            <a:avLst/>
          </a:prstGeom>
          <a:noFill/>
          <a:ln/>
        </p:spPr>
        <p:txBody>
          <a:bodyPr wrap="square" lIns="0" tIns="0" rIns="0" bIns="0" rtlCol="0" anchor="t"/>
          <a:lstStyle/>
          <a:p>
            <a:pPr marL="0" indent="0" algn="l">
              <a:lnSpc>
                <a:spcPct val="100000"/>
              </a:lnSpc>
              <a:buNone/>
            </a:pPr>
            <a:r>
              <a:rPr lang="en-US" sz="970" dirty="0">
                <a:solidFill>
                  <a:srgbClr val="000000"/>
                </a:solidFill>
                <a:latin typeface="Calibri" pitchFamily="34" charset="0"/>
                <a:ea typeface="Calibri" pitchFamily="34" charset="-122"/>
                <a:cs typeface="Calibri" pitchFamily="34" charset="-120"/>
              </a:rPr>
              <a:t>5,001-20,000 residents</a:t>
            </a:r>
            <a:endParaRPr lang="en-US" sz="970" dirty="0"/>
          </a:p>
        </p:txBody>
      </p:sp>
      <p:sp>
        <p:nvSpPr>
          <p:cNvPr id="54" name="Text 51"/>
          <p:cNvSpPr txBox="1"/>
          <p:nvPr/>
        </p:nvSpPr>
        <p:spPr>
          <a:xfrm>
            <a:off x="4664964" y="5023440"/>
            <a:ext cx="1434084" cy="215418"/>
          </a:xfrm>
          <a:prstGeom prst="rect">
            <a:avLst/>
          </a:prstGeom>
          <a:noFill/>
          <a:ln/>
        </p:spPr>
        <p:txBody>
          <a:bodyPr wrap="square" lIns="0" tIns="0" rIns="0" bIns="0" rtlCol="0" anchor="t"/>
          <a:lstStyle/>
          <a:p>
            <a:pPr marL="0" indent="0" algn="l">
              <a:lnSpc>
                <a:spcPct val="100000"/>
              </a:lnSpc>
              <a:buNone/>
            </a:pPr>
            <a:r>
              <a:rPr lang="en-US" sz="874" dirty="0">
                <a:solidFill>
                  <a:srgbClr val="000000"/>
                </a:solidFill>
                <a:latin typeface="Calibri" pitchFamily="34" charset="0"/>
                <a:ea typeface="Calibri" pitchFamily="34" charset="-122"/>
                <a:cs typeface="Calibri" pitchFamily="34" charset="-120"/>
              </a:rPr>
              <a:t>20,001-100,000 residents</a:t>
            </a:r>
            <a:endParaRPr lang="en-US" sz="874" dirty="0"/>
          </a:p>
        </p:txBody>
      </p:sp>
      <p:sp>
        <p:nvSpPr>
          <p:cNvPr id="55" name="Text 52"/>
          <p:cNvSpPr txBox="1"/>
          <p:nvPr/>
        </p:nvSpPr>
        <p:spPr>
          <a:xfrm>
            <a:off x="4664964" y="5188453"/>
            <a:ext cx="1434084" cy="192668"/>
          </a:xfrm>
          <a:prstGeom prst="rect">
            <a:avLst/>
          </a:prstGeom>
          <a:noFill/>
          <a:ln/>
        </p:spPr>
        <p:txBody>
          <a:bodyPr wrap="square" lIns="0" tIns="0" rIns="0" bIns="0" rtlCol="0" anchor="t"/>
          <a:lstStyle/>
          <a:p>
            <a:pPr marL="0" indent="0" algn="l">
              <a:lnSpc>
                <a:spcPct val="100000"/>
              </a:lnSpc>
              <a:buNone/>
            </a:pPr>
            <a:r>
              <a:rPr lang="en-US" sz="782" dirty="0">
                <a:solidFill>
                  <a:srgbClr val="000000"/>
                </a:solidFill>
                <a:latin typeface="Calibri" pitchFamily="34" charset="0"/>
                <a:ea typeface="Calibri" pitchFamily="34" charset="-122"/>
                <a:cs typeface="Calibri" pitchFamily="34" charset="-120"/>
              </a:rPr>
              <a:t>More than 100,000 residents</a:t>
            </a:r>
            <a:endParaRPr lang="en-US" sz="782" dirty="0"/>
          </a:p>
        </p:txBody>
      </p:sp>
      <p:sp>
        <p:nvSpPr>
          <p:cNvPr id="56" name="Text 53"/>
          <p:cNvSpPr txBox="1"/>
          <p:nvPr/>
        </p:nvSpPr>
        <p:spPr>
          <a:xfrm>
            <a:off x="407035" y="4664393"/>
            <a:ext cx="1709039"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Student status (%)</a:t>
            </a:r>
            <a:endParaRPr lang="en-US" sz="975" dirty="0"/>
          </a:p>
        </p:txBody>
      </p:sp>
      <p:sp>
        <p:nvSpPr>
          <p:cNvPr id="57" name="Text 54"/>
          <p:cNvSpPr txBox="1"/>
          <p:nvPr/>
        </p:nvSpPr>
        <p:spPr>
          <a:xfrm>
            <a:off x="391795" y="4888627"/>
            <a:ext cx="2138807" cy="293465"/>
          </a:xfrm>
          <a:prstGeom prst="rect">
            <a:avLst/>
          </a:prstGeom>
          <a:noFill/>
          <a:ln/>
        </p:spPr>
        <p:txBody>
          <a:bodyPr wrap="square" lIns="0" tIns="0" rIns="0" bIns="0" rtlCol="0" anchor="t"/>
          <a:lstStyle/>
          <a:p>
            <a:pPr marL="0" indent="0" algn="l">
              <a:lnSpc>
                <a:spcPct val="100000"/>
              </a:lnSpc>
              <a:buNone/>
            </a:pPr>
            <a:r>
              <a:rPr lang="en-US" sz="731" dirty="0">
                <a:solidFill>
                  <a:srgbClr val="000000"/>
                </a:solidFill>
                <a:latin typeface="Calibri" pitchFamily="34" charset="0"/>
                <a:ea typeface="Calibri" pitchFamily="34" charset="-122"/>
                <a:cs typeface="Calibri" pitchFamily="34" charset="-120"/>
              </a:rPr>
              <a:t>I'm a secondary school / vocational school student</a:t>
            </a:r>
            <a:endParaRPr lang="en-US" sz="731" dirty="0"/>
          </a:p>
        </p:txBody>
      </p:sp>
      <p:sp>
        <p:nvSpPr>
          <p:cNvPr id="58" name="Text 55"/>
          <p:cNvSpPr txBox="1"/>
          <p:nvPr/>
        </p:nvSpPr>
        <p:spPr>
          <a:xfrm>
            <a:off x="391795" y="5043488"/>
            <a:ext cx="213880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I'm a university / college student</a:t>
            </a:r>
            <a:endParaRPr lang="en-US" sz="975" dirty="0"/>
          </a:p>
        </p:txBody>
      </p:sp>
      <p:sp>
        <p:nvSpPr>
          <p:cNvPr id="59" name="Text 56"/>
          <p:cNvSpPr txBox="1"/>
          <p:nvPr/>
        </p:nvSpPr>
        <p:spPr>
          <a:xfrm>
            <a:off x="391795" y="5206048"/>
            <a:ext cx="2138807"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I'm not a student</a:t>
            </a:r>
            <a:endParaRPr lang="en-US" sz="975" dirty="0"/>
          </a:p>
        </p:txBody>
      </p:sp>
      <p:sp>
        <p:nvSpPr>
          <p:cNvPr id="60" name="Text 57"/>
          <p:cNvSpPr txBox="1"/>
          <p:nvPr/>
        </p:nvSpPr>
        <p:spPr>
          <a:xfrm>
            <a:off x="8329295" y="5524056"/>
            <a:ext cx="3861435" cy="240221"/>
          </a:xfrm>
          <a:prstGeom prst="rect">
            <a:avLst/>
          </a:prstGeom>
          <a:noFill/>
          <a:ln/>
        </p:spPr>
        <p:txBody>
          <a:bodyPr wrap="square" lIns="0" tIns="0" rIns="0" bIns="0" rtlCol="0" anchor="t"/>
          <a:lstStyle/>
          <a:p>
            <a:pPr marL="0" indent="0" algn="l">
              <a:lnSpc>
                <a:spcPct val="100000"/>
              </a:lnSpc>
              <a:buNone/>
            </a:pPr>
            <a:r>
              <a:rPr lang="en-US" sz="975" dirty="0">
                <a:solidFill>
                  <a:srgbClr val="000000"/>
                </a:solidFill>
                <a:latin typeface="Calibri" pitchFamily="34" charset="0"/>
                <a:ea typeface="Calibri" pitchFamily="34" charset="-122"/>
                <a:cs typeface="Calibri" pitchFamily="34" charset="-120"/>
              </a:rPr>
              <a:t>Team size; base: those who work (N=237) (%)</a:t>
            </a:r>
            <a:endParaRPr lang="en-US" sz="975" dirty="0"/>
          </a:p>
        </p:txBody>
      </p:sp>
      <p:sp>
        <p:nvSpPr>
          <p:cNvPr id="61" name="Text 58"/>
          <p:cNvSpPr txBox="1"/>
          <p:nvPr/>
        </p:nvSpPr>
        <p:spPr>
          <a:xfrm>
            <a:off x="8314309" y="5747834"/>
            <a:ext cx="702056" cy="185305"/>
          </a:xfrm>
          <a:prstGeom prst="rect">
            <a:avLst/>
          </a:prstGeom>
          <a:noFill/>
          <a:ln/>
        </p:spPr>
        <p:txBody>
          <a:bodyPr wrap="square" lIns="0" tIns="0" rIns="0" bIns="0" rtlCol="0" anchor="t"/>
          <a:lstStyle/>
          <a:p>
            <a:pPr marL="0" indent="0" algn="l">
              <a:lnSpc>
                <a:spcPct val="100000"/>
              </a:lnSpc>
              <a:buNone/>
            </a:pPr>
            <a:r>
              <a:rPr lang="en-US" sz="752" dirty="0">
                <a:solidFill>
                  <a:srgbClr val="000000"/>
                </a:solidFill>
                <a:latin typeface="Calibri" pitchFamily="34" charset="0"/>
                <a:ea typeface="Calibri" pitchFamily="34" charset="-122"/>
                <a:cs typeface="Calibri" pitchFamily="34" charset="-120"/>
              </a:rPr>
              <a:t>Up to 5 people</a:t>
            </a:r>
            <a:endParaRPr lang="en-US" sz="752" dirty="0"/>
          </a:p>
        </p:txBody>
      </p:sp>
      <p:sp>
        <p:nvSpPr>
          <p:cNvPr id="62" name="Text 59"/>
          <p:cNvSpPr txBox="1"/>
          <p:nvPr/>
        </p:nvSpPr>
        <p:spPr>
          <a:xfrm>
            <a:off x="8314309" y="5904669"/>
            <a:ext cx="702056" cy="227948"/>
          </a:xfrm>
          <a:prstGeom prst="rect">
            <a:avLst/>
          </a:prstGeom>
          <a:noFill/>
          <a:ln/>
        </p:spPr>
        <p:txBody>
          <a:bodyPr wrap="square" lIns="0" tIns="0" rIns="0" bIns="0" rtlCol="0" anchor="t"/>
          <a:lstStyle/>
          <a:p>
            <a:pPr marL="0" indent="0" algn="l">
              <a:lnSpc>
                <a:spcPct val="100000"/>
              </a:lnSpc>
              <a:buNone/>
            </a:pPr>
            <a:r>
              <a:rPr lang="en-US" sz="925" dirty="0">
                <a:solidFill>
                  <a:srgbClr val="000000"/>
                </a:solidFill>
                <a:latin typeface="Calibri" pitchFamily="34" charset="0"/>
                <a:ea typeface="Calibri" pitchFamily="34" charset="-122"/>
                <a:cs typeface="Calibri" pitchFamily="34" charset="-120"/>
              </a:rPr>
              <a:t>6-10 people</a:t>
            </a:r>
            <a:endParaRPr lang="en-US" sz="925" dirty="0"/>
          </a:p>
        </p:txBody>
      </p:sp>
      <p:sp>
        <p:nvSpPr>
          <p:cNvPr id="63" name="Text 60"/>
          <p:cNvSpPr txBox="1"/>
          <p:nvPr/>
        </p:nvSpPr>
        <p:spPr>
          <a:xfrm>
            <a:off x="8314309" y="6069603"/>
            <a:ext cx="702056" cy="205894"/>
          </a:xfrm>
          <a:prstGeom prst="rect">
            <a:avLst/>
          </a:prstGeom>
          <a:noFill/>
          <a:ln/>
        </p:spPr>
        <p:txBody>
          <a:bodyPr wrap="square" lIns="0" tIns="0" rIns="0" bIns="0" rtlCol="0" anchor="t"/>
          <a:lstStyle/>
          <a:p>
            <a:pPr marL="0" indent="0" algn="l">
              <a:lnSpc>
                <a:spcPct val="100000"/>
              </a:lnSpc>
              <a:buNone/>
            </a:pPr>
            <a:r>
              <a:rPr lang="en-US" sz="836" dirty="0">
                <a:solidFill>
                  <a:srgbClr val="000000"/>
                </a:solidFill>
                <a:latin typeface="Calibri" pitchFamily="34" charset="0"/>
                <a:ea typeface="Calibri" pitchFamily="34" charset="-122"/>
                <a:cs typeface="Calibri" pitchFamily="34" charset="-120"/>
              </a:rPr>
              <a:t>11-24 people</a:t>
            </a:r>
            <a:endParaRPr lang="en-US" sz="836" dirty="0"/>
          </a:p>
        </p:txBody>
      </p:sp>
      <p:sp>
        <p:nvSpPr>
          <p:cNvPr id="64" name="Text 61"/>
          <p:cNvSpPr txBox="1"/>
          <p:nvPr/>
        </p:nvSpPr>
        <p:spPr>
          <a:xfrm>
            <a:off x="8314309" y="6231909"/>
            <a:ext cx="702056" cy="205894"/>
          </a:xfrm>
          <a:prstGeom prst="rect">
            <a:avLst/>
          </a:prstGeom>
          <a:noFill/>
          <a:ln/>
        </p:spPr>
        <p:txBody>
          <a:bodyPr wrap="square" lIns="0" tIns="0" rIns="0" bIns="0" rtlCol="0" anchor="t"/>
          <a:lstStyle/>
          <a:p>
            <a:pPr marL="0" indent="0" algn="l">
              <a:lnSpc>
                <a:spcPct val="100000"/>
              </a:lnSpc>
              <a:buNone/>
            </a:pPr>
            <a:r>
              <a:rPr lang="en-US" sz="836" dirty="0">
                <a:solidFill>
                  <a:srgbClr val="000000"/>
                </a:solidFill>
                <a:latin typeface="Calibri" pitchFamily="34" charset="0"/>
                <a:ea typeface="Calibri" pitchFamily="34" charset="-122"/>
                <a:cs typeface="Calibri" pitchFamily="34" charset="-120"/>
              </a:rPr>
              <a:t>25-49 people</a:t>
            </a:r>
            <a:endParaRPr lang="en-US" sz="836" dirty="0"/>
          </a:p>
        </p:txBody>
      </p:sp>
      <p:sp>
        <p:nvSpPr>
          <p:cNvPr id="65" name="Text 62"/>
          <p:cNvSpPr txBox="1"/>
          <p:nvPr/>
        </p:nvSpPr>
        <p:spPr>
          <a:xfrm>
            <a:off x="8314309" y="6396498"/>
            <a:ext cx="702056" cy="293465"/>
          </a:xfrm>
          <a:prstGeom prst="rect">
            <a:avLst/>
          </a:prstGeom>
          <a:noFill/>
          <a:ln/>
        </p:spPr>
        <p:txBody>
          <a:bodyPr wrap="square" lIns="0" tIns="0" rIns="0" bIns="0" rtlCol="0" anchor="t"/>
          <a:lstStyle/>
          <a:p>
            <a:pPr marL="0" indent="0" algn="l">
              <a:lnSpc>
                <a:spcPct val="100000"/>
              </a:lnSpc>
              <a:buNone/>
            </a:pPr>
            <a:r>
              <a:rPr lang="en-US" sz="731" dirty="0">
                <a:solidFill>
                  <a:srgbClr val="000000"/>
                </a:solidFill>
                <a:latin typeface="Calibri" pitchFamily="34" charset="0"/>
                <a:ea typeface="Calibri" pitchFamily="34" charset="-122"/>
                <a:cs typeface="Calibri" pitchFamily="34" charset="-120"/>
              </a:rPr>
              <a:t>50 or more people</a:t>
            </a:r>
            <a:endParaRPr lang="en-US" sz="731" dirty="0"/>
          </a:p>
        </p:txBody>
      </p:sp>
      <p:sp>
        <p:nvSpPr>
          <p:cNvPr id="66" name="Text 63"/>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40 / Corporate Culture</a:t>
            </a:r>
            <a:endParaRPr lang="en-US" sz="1128"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descr="/home/claude/deck/bg_clean/pg-41.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2779395" y="1642269"/>
            <a:ext cx="8822563" cy="1158820"/>
          </a:xfrm>
          <a:prstGeom prst="rect">
            <a:avLst/>
          </a:prstGeom>
          <a:noFill/>
          <a:ln/>
        </p:spPr>
        <p:txBody>
          <a:bodyPr wrap="square" lIns="0" tIns="0" rIns="0" bIns="0" rtlCol="0" anchor="t"/>
          <a:lstStyle/>
          <a:p>
            <a:pPr marL="0" indent="0" algn="l">
              <a:lnSpc>
                <a:spcPct val="100000"/>
              </a:lnSpc>
              <a:buNone/>
            </a:pPr>
            <a:r>
              <a:rPr lang="en-US" sz="4703" dirty="0">
                <a:solidFill>
                  <a:srgbClr val="FFFFFF"/>
                </a:solidFill>
                <a:latin typeface="Calibri" pitchFamily="34" charset="0"/>
                <a:ea typeface="Calibri" pitchFamily="34" charset="-122"/>
                <a:cs typeface="Calibri" pitchFamily="34" charset="-120"/>
              </a:rPr>
              <a:t>Thank you for your attention!</a:t>
            </a:r>
            <a:endParaRPr lang="en-US" sz="4703" dirty="0"/>
          </a:p>
        </p:txBody>
      </p:sp>
      <p:sp>
        <p:nvSpPr>
          <p:cNvPr id="4" name="Text 1"/>
          <p:cNvSpPr txBox="1"/>
          <p:nvPr/>
        </p:nvSpPr>
        <p:spPr>
          <a:xfrm>
            <a:off x="1607566" y="3161132"/>
            <a:ext cx="8978519" cy="1198843"/>
          </a:xfrm>
          <a:prstGeom prst="rect">
            <a:avLst/>
          </a:prstGeom>
          <a:noFill/>
          <a:ln/>
        </p:spPr>
        <p:txBody>
          <a:bodyPr wrap="square" lIns="0" tIns="0" rIns="0" bIns="0" rtlCol="0" anchor="t"/>
          <a:lstStyle/>
          <a:p>
            <a:pPr marL="0" indent="0" algn="ctr">
              <a:lnSpc>
                <a:spcPct val="100000"/>
              </a:lnSpc>
              <a:buNone/>
            </a:pPr>
            <a:r>
              <a:rPr lang="en-US" sz="2987" dirty="0">
                <a:solidFill>
                  <a:srgbClr val="FFFFFF"/>
                </a:solidFill>
                <a:latin typeface="Calibri" pitchFamily="34" charset="0"/>
                <a:ea typeface="Calibri" pitchFamily="34" charset="-122"/>
                <a:cs typeface="Calibri" pitchFamily="34" charset="-120"/>
              </a:rPr>
              <a:t>Curious how your colleagues/managers perceive the corporate culture at your company?</a:t>
            </a:r>
            <a:endParaRPr lang="en-US" sz="2987" dirty="0"/>
          </a:p>
        </p:txBody>
      </p:sp>
      <p:sp>
        <p:nvSpPr>
          <p:cNvPr id="5" name="Text 2"/>
          <p:cNvSpPr txBox="1"/>
          <p:nvPr/>
        </p:nvSpPr>
        <p:spPr>
          <a:xfrm>
            <a:off x="4962779" y="4777078"/>
            <a:ext cx="2729865" cy="841293"/>
          </a:xfrm>
          <a:prstGeom prst="rect">
            <a:avLst/>
          </a:prstGeom>
          <a:noFill/>
          <a:ln/>
        </p:spPr>
        <p:txBody>
          <a:bodyPr wrap="square" lIns="0" tIns="0" rIns="0" bIns="0" rtlCol="0" anchor="t"/>
          <a:lstStyle/>
          <a:p>
            <a:pPr marL="0" indent="0" algn="l">
              <a:lnSpc>
                <a:spcPct val="100000"/>
              </a:lnSpc>
              <a:buNone/>
            </a:pPr>
            <a:r>
              <a:rPr lang="en-US" sz="3415" dirty="0">
                <a:solidFill>
                  <a:srgbClr val="FFFFFF"/>
                </a:solidFill>
                <a:latin typeface="Calibri" pitchFamily="34" charset="0"/>
                <a:ea typeface="Calibri" pitchFamily="34" charset="-122"/>
                <a:cs typeface="Calibri" pitchFamily="34" charset="-120"/>
              </a:rPr>
              <a:t>So are we ☺</a:t>
            </a:r>
            <a:endParaRPr lang="en-US" sz="3415" dirty="0"/>
          </a:p>
        </p:txBody>
      </p:sp>
      <p:sp>
        <p:nvSpPr>
          <p:cNvPr id="6" name="Text 3"/>
          <p:cNvSpPr txBox="1"/>
          <p:nvPr/>
        </p:nvSpPr>
        <p:spPr>
          <a:xfrm>
            <a:off x="459105" y="6459962"/>
            <a:ext cx="1732183" cy="174772"/>
          </a:xfrm>
          <a:prstGeom prst="rect">
            <a:avLst/>
          </a:prstGeom>
          <a:noFill/>
          <a:ln/>
        </p:spPr>
        <p:txBody>
          <a:bodyPr wrap="square" lIns="0" tIns="0" rIns="0" bIns="0" rtlCol="0" anchor="t"/>
          <a:lstStyle/>
          <a:p>
            <a:pPr marL="0" indent="0" algn="l">
              <a:lnSpc>
                <a:spcPct val="100000"/>
              </a:lnSpc>
              <a:buNone/>
            </a:pPr>
            <a:r>
              <a:rPr lang="en-US" sz="1128" dirty="0">
                <a:solidFill>
                  <a:srgbClr val="595959"/>
                </a:solidFill>
                <a:latin typeface="Calibri" pitchFamily="34" charset="0"/>
                <a:ea typeface="Calibri" pitchFamily="34" charset="-122"/>
                <a:cs typeface="Calibri" pitchFamily="34" charset="-120"/>
              </a:rPr>
              <a:t>41 / Corporate Culture</a:t>
            </a:r>
            <a:endParaRPr lang="en-US" sz="1128"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pic>
        <p:nvPicPr>
          <p:cNvPr id="2" name="Image 0" descr="/home/claude/deck/bg_clean/pg-42.png"/>
          <p:cNvPicPr>
            <a:picLocks noChangeAspect="1"/>
          </p:cNvPicPr>
          <p:nvPr/>
        </p:nvPicPr>
        <p:blipFill>
          <a:blip r:embed="rId3"/>
          <a:stretch>
            <a:fillRect/>
          </a:stretch>
        </p:blipFill>
        <p:spPr>
          <a:xfrm>
            <a:off x="0" y="0"/>
            <a:ext cx="12192000" cy="6858000"/>
          </a:xfrm>
          <a:prstGeom prst="rect">
            <a:avLst/>
          </a:prstGeom>
        </p:spPr>
      </p:pic>
      <p:sp>
        <p:nvSpPr>
          <p:cNvPr id="3" name="Text 0"/>
          <p:cNvSpPr txBox="1"/>
          <p:nvPr/>
        </p:nvSpPr>
        <p:spPr>
          <a:xfrm>
            <a:off x="5177409" y="5348205"/>
            <a:ext cx="1812671" cy="368614"/>
          </a:xfrm>
          <a:prstGeom prst="rect">
            <a:avLst/>
          </a:prstGeom>
          <a:noFill/>
          <a:ln/>
        </p:spPr>
        <p:txBody>
          <a:bodyPr wrap="square" lIns="0" tIns="0" rIns="0" bIns="0" rtlCol="0" anchor="t"/>
          <a:lstStyle/>
          <a:p>
            <a:pPr marL="0" indent="0" algn="l">
              <a:lnSpc>
                <a:spcPct val="100000"/>
              </a:lnSpc>
              <a:buNone/>
            </a:pPr>
            <a:r>
              <a:rPr lang="en-US" sz="1496" dirty="0">
                <a:solidFill>
                  <a:srgbClr val="FFFFFF"/>
                </a:solidFill>
                <a:latin typeface="Calibri" pitchFamily="34" charset="0"/>
                <a:ea typeface="Calibri" pitchFamily="34" charset="-122"/>
                <a:cs typeface="Calibri" pitchFamily="34" charset="-120"/>
              </a:rPr>
              <a:t>Richard Hospodský</a:t>
            </a:r>
            <a:endParaRPr lang="en-US" sz="1496" dirty="0"/>
          </a:p>
        </p:txBody>
      </p:sp>
      <p:sp>
        <p:nvSpPr>
          <p:cNvPr id="4" name="Text 1"/>
          <p:cNvSpPr txBox="1"/>
          <p:nvPr/>
        </p:nvSpPr>
        <p:spPr>
          <a:xfrm>
            <a:off x="4863084" y="5702528"/>
            <a:ext cx="2286127" cy="481356"/>
          </a:xfrm>
          <a:prstGeom prst="rect">
            <a:avLst/>
          </a:prstGeom>
          <a:noFill/>
          <a:ln/>
        </p:spPr>
        <p:txBody>
          <a:bodyPr wrap="square" lIns="0" tIns="0" rIns="0" bIns="0" rtlCol="0" anchor="t"/>
          <a:lstStyle/>
          <a:p>
            <a:pPr marL="0" indent="0" algn="ctr">
              <a:lnSpc>
                <a:spcPct val="100000"/>
              </a:lnSpc>
              <a:buNone/>
            </a:pPr>
            <a:r>
              <a:rPr lang="en-US" sz="1183" dirty="0">
                <a:solidFill>
                  <a:srgbClr val="FFFFFF"/>
                </a:solidFill>
                <a:latin typeface="Calibri" pitchFamily="34" charset="0"/>
                <a:ea typeface="Calibri" pitchFamily="34" charset="-122"/>
                <a:cs typeface="Calibri" pitchFamily="34" charset="-120"/>
              </a:rPr>
              <a:t>richard.hospodsky@g82.cz 731 534 265</a:t>
            </a:r>
            <a:endParaRPr lang="en-US" sz="1183"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3B331E468F99645BC58BC983D04F778" ma:contentTypeVersion="11" ma:contentTypeDescription="Vytvoří nový dokument" ma:contentTypeScope="" ma:versionID="d860e8475a67c79f7ac34f3880ff6eb7">
  <xsd:schema xmlns:xsd="http://www.w3.org/2001/XMLSchema" xmlns:xs="http://www.w3.org/2001/XMLSchema" xmlns:p="http://schemas.microsoft.com/office/2006/metadata/properties" xmlns:ns2="a8885d0b-f1b9-43ba-848a-023fbf1d52b9" xmlns:ns3="4fabf58e-09aa-479e-bab1-d2087f1556a8" targetNamespace="http://schemas.microsoft.com/office/2006/metadata/properties" ma:root="true" ma:fieldsID="549d7ded1ad48369e59738753abcdd49" ns2:_="" ns3:_="">
    <xsd:import namespace="a8885d0b-f1b9-43ba-848a-023fbf1d52b9"/>
    <xsd:import namespace="4fabf58e-09aa-479e-bab1-d2087f1556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885d0b-f1b9-43ba-848a-023fbf1d52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ů" ma:readOnly="false" ma:fieldId="{5cf76f15-5ced-4ddc-b409-7134ff3c332f}" ma:taxonomyMulti="true" ma:sspId="b29abd1b-1b7c-41ec-a685-4955176d405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abf58e-09aa-479e-bab1-d2087f1556a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f122de5-d735-4cc4-a165-c4376d360a15}" ma:internalName="TaxCatchAll" ma:showField="CatchAllData" ma:web="4fabf58e-09aa-479e-bab1-d2087f1556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8885d0b-f1b9-43ba-848a-023fbf1d52b9">
      <Terms xmlns="http://schemas.microsoft.com/office/infopath/2007/PartnerControls"/>
    </lcf76f155ced4ddcb4097134ff3c332f>
    <TaxCatchAll xmlns="4fabf58e-09aa-479e-bab1-d2087f1556a8" xsi:nil="true"/>
  </documentManagement>
</p:properties>
</file>

<file path=customXml/itemProps1.xml><?xml version="1.0" encoding="utf-8"?>
<ds:datastoreItem xmlns:ds="http://schemas.openxmlformats.org/officeDocument/2006/customXml" ds:itemID="{977D2988-8139-432D-822A-47DBD8BB94C9}"/>
</file>

<file path=customXml/itemProps2.xml><?xml version="1.0" encoding="utf-8"?>
<ds:datastoreItem xmlns:ds="http://schemas.openxmlformats.org/officeDocument/2006/customXml" ds:itemID="{707CB472-578C-40A1-AB6C-9482C763FA3F}"/>
</file>

<file path=customXml/itemProps3.xml><?xml version="1.0" encoding="utf-8"?>
<ds:datastoreItem xmlns:ds="http://schemas.openxmlformats.org/officeDocument/2006/customXml" ds:itemID="{F2D47435-6512-474D-9FE1-7C30E62C337B}"/>
</file>

<file path=docProps/app.xml><?xml version="1.0" encoding="utf-8"?>
<Properties xmlns="http://schemas.openxmlformats.org/officeDocument/2006/extended-properties" xmlns:vt="http://schemas.openxmlformats.org/officeDocument/2006/docPropsVTypes">
  <TotalTime>8</TotalTime>
  <Words>7716</Words>
  <Application>Microsoft Office PowerPoint</Application>
  <PresentationFormat>Širokoúhlá obrazovka</PresentationFormat>
  <Paragraphs>990</Paragraphs>
  <Slides>42</Slides>
  <Notes>42</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42</vt:i4>
      </vt:variant>
    </vt:vector>
  </HeadingPairs>
  <TitlesOfParts>
    <vt:vector size="45" baseType="lpstr">
      <vt:lpstr>Arial</vt:lpstr>
      <vt:lpstr>Calibri</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Kuhnová, Eliška</cp:lastModifiedBy>
  <cp:revision>2</cp:revision>
  <dcterms:created xsi:type="dcterms:W3CDTF">2026-08-30T18:41:58Z</dcterms:created>
  <dcterms:modified xsi:type="dcterms:W3CDTF">2026-08-30T18:54:41Z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0x01010023B331E468F99645BC58BC983D04F778</vt:lpwstr>
  </property>
</Properties>
</file>